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40"/>
  </p:notesMasterIdLst>
  <p:sldIdLst>
    <p:sldId id="256" r:id="rId2"/>
    <p:sldId id="285" r:id="rId3"/>
    <p:sldId id="259" r:id="rId4"/>
    <p:sldId id="372" r:id="rId5"/>
    <p:sldId id="399" r:id="rId6"/>
    <p:sldId id="261" r:id="rId7"/>
    <p:sldId id="414" r:id="rId8"/>
    <p:sldId id="587" r:id="rId9"/>
    <p:sldId id="588" r:id="rId10"/>
    <p:sldId id="589" r:id="rId11"/>
    <p:sldId id="590" r:id="rId12"/>
    <p:sldId id="384" r:id="rId13"/>
    <p:sldId id="596" r:id="rId14"/>
    <p:sldId id="597" r:id="rId15"/>
    <p:sldId id="598" r:id="rId16"/>
    <p:sldId id="599" r:id="rId17"/>
    <p:sldId id="574" r:id="rId18"/>
    <p:sldId id="575" r:id="rId19"/>
    <p:sldId id="595" r:id="rId20"/>
    <p:sldId id="583" r:id="rId21"/>
    <p:sldId id="576" r:id="rId22"/>
    <p:sldId id="584" r:id="rId23"/>
    <p:sldId id="585" r:id="rId24"/>
    <p:sldId id="586" r:id="rId25"/>
    <p:sldId id="486" r:id="rId26"/>
    <p:sldId id="547" r:id="rId27"/>
    <p:sldId id="548" r:id="rId28"/>
    <p:sldId id="555" r:id="rId29"/>
    <p:sldId id="558" r:id="rId30"/>
    <p:sldId id="559" r:id="rId31"/>
    <p:sldId id="560" r:id="rId32"/>
    <p:sldId id="528" r:id="rId33"/>
    <p:sldId id="565" r:id="rId34"/>
    <p:sldId id="577" r:id="rId35"/>
    <p:sldId id="578" r:id="rId36"/>
    <p:sldId id="579" r:id="rId37"/>
    <p:sldId id="580" r:id="rId38"/>
    <p:sldId id="279" r:id="rId39"/>
  </p:sldIdLst>
  <p:sldSz cx="9144000" cy="6858000" type="screen4x3"/>
  <p:notesSz cx="6858000" cy="9144000"/>
  <p:embeddedFontLst>
    <p:embeddedFont>
      <p:font typeface="Sniglet" panose="020B0604020202020204" charset="0"/>
      <p:regular r:id="rId41"/>
    </p:embeddedFont>
    <p:embeddedFont>
      <p:font typeface="Dosis" panose="020B0604020202020204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B48900"/>
    <a:srgbClr val="D0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269D01E-BC32-4049-B463-5C60D7B0CCD2}" styleName="Estilo temático 2 - Énfasis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79462" autoAdjust="0"/>
  </p:normalViewPr>
  <p:slideViewPr>
    <p:cSldViewPr>
      <p:cViewPr>
        <p:scale>
          <a:sx n="75" d="100"/>
          <a:sy n="75" d="100"/>
        </p:scale>
        <p:origin x="-1699" y="144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Welcome to </a:t>
            </a:r>
            <a:r>
              <a:rPr lang="en-U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ClimbCode’s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exposition. Here we’ll see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was our work this deliverable.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second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having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profit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selling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buying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payed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academies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increase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access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. </a:t>
            </a:r>
            <a:endParaRPr lang="es-E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, a </a:t>
            </a:r>
            <a:r>
              <a:rPr lang="es-ES" baseline="0" dirty="0" err="1" smtClean="0"/>
              <a:t>percentage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goes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acting</a:t>
            </a:r>
            <a:r>
              <a:rPr lang="es-ES" baseline="0" dirty="0" smtClean="0"/>
              <a:t> as a </a:t>
            </a:r>
            <a:r>
              <a:rPr lang="es-ES" baseline="0" dirty="0" err="1" smtClean="0"/>
              <a:t>motivation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creators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another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percentage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kept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Now</a:t>
            </a:r>
            <a:r>
              <a:rPr lang="es-ES" dirty="0"/>
              <a:t>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smtClean="0"/>
              <a:t>introduce </a:t>
            </a: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group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members</a:t>
            </a:r>
            <a:r>
              <a:rPr lang="es-ES" baseline="0" dirty="0" smtClean="0"/>
              <a:t> and </a:t>
            </a:r>
            <a:r>
              <a:rPr lang="es-ES" dirty="0" err="1" smtClean="0"/>
              <a:t>see</a:t>
            </a:r>
            <a:r>
              <a:rPr lang="es-ES" dirty="0" smtClean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we’ve</a:t>
            </a:r>
            <a:r>
              <a:rPr lang="es-ES" dirty="0"/>
              <a:t> </a:t>
            </a:r>
            <a:r>
              <a:rPr lang="es-ES" dirty="0" err="1"/>
              <a:t>already</a:t>
            </a:r>
            <a:r>
              <a:rPr lang="es-ES" dirty="0"/>
              <a:t> done in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project</a:t>
            </a:r>
            <a:r>
              <a:rPr lang="es-ES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members</a:t>
            </a:r>
            <a:r>
              <a:rPr lang="es-ES" baseline="0" dirty="0" smtClean="0"/>
              <a:t> are </a:t>
            </a:r>
            <a:r>
              <a:rPr lang="es-ES" dirty="0" smtClean="0"/>
              <a:t>Alejandro </a:t>
            </a:r>
            <a:r>
              <a:rPr lang="es-ES" dirty="0"/>
              <a:t>Román, </a:t>
            </a:r>
            <a:r>
              <a:rPr lang="es-ES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manager, Álvaro Domínguez,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business</a:t>
            </a:r>
            <a:r>
              <a:rPr lang="es-ES" baseline="0" dirty="0"/>
              <a:t> manager…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front-end</a:t>
            </a:r>
            <a:r>
              <a:rPr lang="es-ES" baseline="0" dirty="0"/>
              <a:t> </a:t>
            </a:r>
            <a:r>
              <a:rPr lang="es-ES" baseline="0" dirty="0" err="1"/>
              <a:t>developers</a:t>
            </a:r>
            <a:r>
              <a:rPr lang="es-ES" baseline="0" dirty="0"/>
              <a:t>: Miguel Ángel Baños and Alejandro Garrido…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 </a:t>
            </a:r>
            <a:r>
              <a:rPr lang="es-ES" dirty="0" err="1"/>
              <a:t>our</a:t>
            </a:r>
            <a:r>
              <a:rPr lang="es-ES" dirty="0"/>
              <a:t> back-</a:t>
            </a:r>
            <a:r>
              <a:rPr lang="es-ES" dirty="0" err="1"/>
              <a:t>end</a:t>
            </a:r>
            <a:r>
              <a:rPr lang="es-ES" baseline="0" dirty="0"/>
              <a:t> </a:t>
            </a:r>
            <a:r>
              <a:rPr lang="es-ES" baseline="0" dirty="0" err="1"/>
              <a:t>developers</a:t>
            </a:r>
            <a:r>
              <a:rPr lang="es-ES" baseline="0" dirty="0"/>
              <a:t>: Andrés Fernández, Álvaro Sánchez…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 Jesús Sosa.</a:t>
            </a:r>
            <a:r>
              <a:rPr lang="es-ES" baseline="0" dirty="0"/>
              <a:t> </a:t>
            </a:r>
            <a:r>
              <a:rPr lang="es-ES" baseline="0" dirty="0" err="1"/>
              <a:t>These</a:t>
            </a:r>
            <a:r>
              <a:rPr lang="es-ES" baseline="0" dirty="0"/>
              <a:t> are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seven</a:t>
            </a:r>
            <a:r>
              <a:rPr lang="es-ES" baseline="0" dirty="0"/>
              <a:t> </a:t>
            </a:r>
            <a:r>
              <a:rPr lang="es-ES" baseline="0" dirty="0" err="1"/>
              <a:t>members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workgroup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terms</a:t>
            </a:r>
            <a:r>
              <a:rPr lang="es-ES" baseline="0" dirty="0"/>
              <a:t> of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offers</a:t>
            </a:r>
            <a:r>
              <a:rPr lang="es-ES" baseline="0" dirty="0" smtClean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finished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ones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had</a:t>
            </a:r>
            <a:r>
              <a:rPr lang="es-ES" baseline="0" dirty="0"/>
              <a:t> as </a:t>
            </a:r>
            <a:r>
              <a:rPr lang="es-ES" baseline="0" dirty="0" err="1"/>
              <a:t>our</a:t>
            </a:r>
            <a:r>
              <a:rPr lang="es-ES" baseline="0" dirty="0"/>
              <a:t> MVP: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allowing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to </a:t>
            </a:r>
            <a:r>
              <a:rPr lang="es-ES" baseline="0" dirty="0" err="1"/>
              <a:t>create</a:t>
            </a:r>
            <a:r>
              <a:rPr lang="es-ES" baseline="0" dirty="0"/>
              <a:t> and </a:t>
            </a:r>
            <a:r>
              <a:rPr lang="es-ES" baseline="0" dirty="0" err="1"/>
              <a:t>save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,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transactions</a:t>
            </a:r>
            <a:r>
              <a:rPr lang="es-ES" baseline="0" dirty="0"/>
              <a:t>’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allowing</a:t>
            </a:r>
            <a:r>
              <a:rPr lang="es-ES" baseline="0" dirty="0"/>
              <a:t> to </a:t>
            </a:r>
            <a:r>
              <a:rPr lang="es-ES" baseline="0" dirty="0" err="1"/>
              <a:t>buy</a:t>
            </a:r>
            <a:r>
              <a:rPr lang="es-ES" baseline="0" dirty="0"/>
              <a:t> and </a:t>
            </a:r>
            <a:r>
              <a:rPr lang="es-ES" baseline="0" dirty="0" err="1"/>
              <a:t>sell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and </a:t>
            </a:r>
            <a:r>
              <a:rPr lang="es-ES" baseline="0" dirty="0" err="1"/>
              <a:t>letting</a:t>
            </a:r>
            <a:r>
              <a:rPr lang="es-ES" baseline="0" dirty="0"/>
              <a:t> </a:t>
            </a:r>
            <a:r>
              <a:rPr lang="es-ES" baseline="0" dirty="0" err="1"/>
              <a:t>programmers</a:t>
            </a:r>
            <a:r>
              <a:rPr lang="es-ES" baseline="0" dirty="0"/>
              <a:t> </a:t>
            </a:r>
            <a:r>
              <a:rPr lang="es-ES" baseline="0" dirty="0" err="1"/>
              <a:t>get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money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purchases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and </a:t>
            </a:r>
            <a:r>
              <a:rPr lang="es-ES" baseline="0" dirty="0" err="1"/>
              <a:t>many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minor</a:t>
            </a:r>
            <a:r>
              <a:rPr lang="es-ES" baseline="0" dirty="0"/>
              <a:t> use cases of </a:t>
            </a:r>
            <a:r>
              <a:rPr lang="es-ES" baseline="0" dirty="0" err="1"/>
              <a:t>our</a:t>
            </a:r>
            <a:r>
              <a:rPr lang="es-ES" baseline="0" dirty="0"/>
              <a:t> Django </a:t>
            </a:r>
            <a:r>
              <a:rPr lang="es-ES" baseline="0" dirty="0" err="1"/>
              <a:t>model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/>
              <a:t>include</a:t>
            </a:r>
            <a:r>
              <a:rPr lang="es-ES" baseline="0" dirty="0"/>
              <a:t> </a:t>
            </a:r>
            <a:r>
              <a:rPr lang="es-ES" baseline="0" dirty="0" err="1"/>
              <a:t>solving</a:t>
            </a:r>
            <a:r>
              <a:rPr lang="es-ES" baseline="0" dirty="0"/>
              <a:t> </a:t>
            </a:r>
            <a:r>
              <a:rPr lang="es-ES" baseline="0" dirty="0" err="1"/>
              <a:t>security</a:t>
            </a:r>
            <a:r>
              <a:rPr lang="es-ES" baseline="0" dirty="0"/>
              <a:t> </a:t>
            </a:r>
            <a:r>
              <a:rPr lang="es-ES" baseline="0" dirty="0" err="1"/>
              <a:t>problems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preparation</a:t>
            </a:r>
            <a:r>
              <a:rPr lang="es-ES" baseline="0" dirty="0"/>
              <a:t> and </a:t>
            </a:r>
            <a:r>
              <a:rPr lang="es-ES" baseline="0" dirty="0" err="1"/>
              <a:t>correction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style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implementation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feedback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got</a:t>
            </a:r>
            <a:r>
              <a:rPr lang="es-ES" baseline="0" dirty="0"/>
              <a:t> </a:t>
            </a:r>
            <a:r>
              <a:rPr lang="es-ES" baseline="0" dirty="0" err="1"/>
              <a:t>during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pilot</a:t>
            </a:r>
            <a:r>
              <a:rPr lang="es-ES" baseline="0" dirty="0"/>
              <a:t> plan and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</a:t>
            </a:r>
            <a:r>
              <a:rPr lang="es-ES" baseline="0" dirty="0" err="1" smtClean="0"/>
              <a:t>include</a:t>
            </a:r>
            <a:r>
              <a:rPr lang="es-ES" baseline="0" dirty="0" smtClean="0"/>
              <a:t> </a:t>
            </a:r>
            <a:r>
              <a:rPr lang="es-ES" baseline="0" dirty="0"/>
              <a:t>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weeks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though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focused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creating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marketing plan and </a:t>
            </a:r>
            <a:r>
              <a:rPr lang="es-ES" baseline="0" dirty="0" err="1" smtClean="0"/>
              <a:t>analysing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pilot</a:t>
            </a:r>
            <a:r>
              <a:rPr lang="es-ES" baseline="0" dirty="0" smtClean="0"/>
              <a:t> plan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as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 as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the path we’re going to follow during the presentation. First we’ll introduce the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idea and business 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behind </a:t>
            </a:r>
            <a:r>
              <a:rPr lang="en-U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ClimbCode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next we’ll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introduce our working group and see our weekly progress, 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that, we’ll talk about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of our pilot plan and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marketing plan and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finnaly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about the lessons learnt during project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updated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metric</a:t>
            </a:r>
            <a:r>
              <a:rPr lang="es-ES" baseline="0" dirty="0"/>
              <a:t> to </a:t>
            </a:r>
            <a:r>
              <a:rPr lang="es-ES" baseline="0" dirty="0" err="1"/>
              <a:t>measure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performance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 </a:t>
            </a:r>
            <a:r>
              <a:rPr lang="es-ES" baseline="0" dirty="0" err="1"/>
              <a:t>members</a:t>
            </a:r>
            <a:r>
              <a:rPr lang="es-ES" baseline="0" dirty="0"/>
              <a:t> in </a:t>
            </a:r>
            <a:r>
              <a:rPr lang="es-ES" baseline="0" dirty="0" err="1"/>
              <a:t>matters</a:t>
            </a:r>
            <a:r>
              <a:rPr lang="es-ES" baseline="0" dirty="0"/>
              <a:t> of </a:t>
            </a:r>
            <a:r>
              <a:rPr lang="es-ES" baseline="0" dirty="0" err="1"/>
              <a:t>tasks</a:t>
            </a:r>
            <a:r>
              <a:rPr lang="es-ES" baseline="0" dirty="0"/>
              <a:t>. </a:t>
            </a:r>
            <a:r>
              <a:rPr lang="es-ES" baseline="0" dirty="0" err="1"/>
              <a:t>The</a:t>
            </a:r>
            <a:r>
              <a:rPr lang="es-ES" baseline="0" dirty="0"/>
              <a:t> new </a:t>
            </a:r>
            <a:r>
              <a:rPr lang="es-ES" baseline="0" dirty="0" err="1"/>
              <a:t>version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metric</a:t>
            </a:r>
            <a:r>
              <a:rPr lang="es-ES" baseline="0" dirty="0"/>
              <a:t> uses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current</a:t>
            </a:r>
            <a:r>
              <a:rPr lang="es-ES" baseline="0" dirty="0"/>
              <a:t>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 “</a:t>
            </a:r>
            <a:r>
              <a:rPr lang="es-ES" baseline="0" dirty="0" err="1" smtClean="0"/>
              <a:t>completed</a:t>
            </a:r>
            <a:r>
              <a:rPr lang="es-ES" baseline="0" dirty="0" smtClean="0"/>
              <a:t>”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member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sprint, and </a:t>
            </a:r>
            <a:r>
              <a:rPr lang="es-ES" baseline="0" dirty="0" err="1"/>
              <a:t>the</a:t>
            </a:r>
            <a:r>
              <a:rPr lang="es-ES" baseline="0" dirty="0"/>
              <a:t> total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hours</a:t>
            </a:r>
            <a:r>
              <a:rPr lang="es-ES" baseline="0" dirty="0"/>
              <a:t> </a:t>
            </a:r>
            <a:r>
              <a:rPr lang="es-ES" baseline="0" dirty="0" err="1"/>
              <a:t>spent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member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, </a:t>
            </a:r>
            <a:r>
              <a:rPr lang="es-ES" baseline="0" dirty="0" err="1"/>
              <a:t>resulting</a:t>
            </a:r>
            <a:r>
              <a:rPr lang="es-ES" baseline="0" dirty="0"/>
              <a:t> in a </a:t>
            </a:r>
            <a:r>
              <a:rPr lang="es-ES" baseline="0" dirty="0" err="1"/>
              <a:t>percentage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shows </a:t>
            </a:r>
            <a:r>
              <a:rPr lang="es-ES" baseline="0" dirty="0" err="1"/>
              <a:t>the</a:t>
            </a:r>
            <a:r>
              <a:rPr lang="es-ES" baseline="0" dirty="0"/>
              <a:t> performance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 </a:t>
            </a:r>
            <a:r>
              <a:rPr lang="es-ES" baseline="0" dirty="0" err="1"/>
              <a:t>member</a:t>
            </a:r>
            <a:r>
              <a:rPr lang="es-ES" baseline="0" dirty="0"/>
              <a:t> </a:t>
            </a:r>
            <a:r>
              <a:rPr lang="es-ES" baseline="0" dirty="0" err="1"/>
              <a:t>based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his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 </a:t>
            </a:r>
            <a:r>
              <a:rPr lang="es-ES" baseline="0" dirty="0" err="1"/>
              <a:t>completed</a:t>
            </a:r>
            <a:r>
              <a:rPr lang="es-ES" baseline="0" dirty="0"/>
              <a:t> </a:t>
            </a:r>
            <a:r>
              <a:rPr lang="es-ES" baseline="0" dirty="0" err="1"/>
              <a:t>during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week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hours</a:t>
            </a:r>
            <a:r>
              <a:rPr lang="es-ES" baseline="0" dirty="0"/>
              <a:t> </a:t>
            </a:r>
            <a:r>
              <a:rPr lang="es-ES" baseline="0" dirty="0" err="1"/>
              <a:t>spent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This</a:t>
            </a:r>
            <a:r>
              <a:rPr lang="es-ES" baseline="0" dirty="0" smtClean="0"/>
              <a:t> performance shows a </a:t>
            </a:r>
            <a:r>
              <a:rPr lang="es-ES" baseline="0" dirty="0" err="1" smtClean="0"/>
              <a:t>good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above</a:t>
            </a:r>
            <a:r>
              <a:rPr lang="es-ES" baseline="0" dirty="0" smtClean="0"/>
              <a:t> 100%,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expected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100%, and a </a:t>
            </a:r>
            <a:r>
              <a:rPr lang="es-ES" baseline="0" dirty="0" err="1" smtClean="0"/>
              <a:t>bad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below</a:t>
            </a:r>
            <a:r>
              <a:rPr lang="es-ES" baseline="0" dirty="0" smtClean="0"/>
              <a:t> 100%.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To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week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included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graphic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show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performance of </a:t>
            </a:r>
            <a:r>
              <a:rPr lang="es-ES" baseline="0" dirty="0" err="1" smtClean="0"/>
              <a:t>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progress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sprint, 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terms</a:t>
            </a:r>
            <a:r>
              <a:rPr lang="es-ES" baseline="0" dirty="0" smtClean="0"/>
              <a:t> of performance </a:t>
            </a:r>
            <a:r>
              <a:rPr lang="es-ES" baseline="0" dirty="0" err="1" smtClean="0"/>
              <a:t>were</a:t>
            </a:r>
            <a:r>
              <a:rPr lang="es-ES" baseline="0" dirty="0" smtClean="0"/>
              <a:t> X, Y and Z.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To </a:t>
            </a:r>
            <a:r>
              <a:rPr lang="es-ES" dirty="0" err="1" smtClean="0"/>
              <a:t>achieve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progress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/>
              <a:t>spent</a:t>
            </a:r>
            <a:r>
              <a:rPr lang="es-ES" baseline="0" dirty="0"/>
              <a:t> a total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smtClean="0"/>
              <a:t>936 </a:t>
            </a:r>
            <a:r>
              <a:rPr lang="es-ES" baseline="0" dirty="0" err="1"/>
              <a:t>hours</a:t>
            </a:r>
            <a:r>
              <a:rPr lang="es-ES" baseline="0" dirty="0"/>
              <a:t> and </a:t>
            </a:r>
            <a:r>
              <a:rPr lang="es-ES" baseline="0" dirty="0" smtClean="0"/>
              <a:t>18k euros </a:t>
            </a:r>
            <a:r>
              <a:rPr lang="es-ES" baseline="0" dirty="0" err="1" smtClean="0"/>
              <a:t>currently</a:t>
            </a:r>
            <a:r>
              <a:rPr lang="es-ES" baseline="0" dirty="0" smtClean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a </a:t>
            </a:r>
            <a:r>
              <a:rPr lang="es-ES" baseline="0" dirty="0" smtClean="0"/>
              <a:t>83 </a:t>
            </a:r>
            <a:r>
              <a:rPr lang="es-ES" baseline="0" dirty="0"/>
              <a:t>and a </a:t>
            </a:r>
            <a:r>
              <a:rPr lang="es-ES" baseline="0" dirty="0" smtClean="0"/>
              <a:t>63 </a:t>
            </a:r>
            <a:r>
              <a:rPr lang="es-ES" baseline="0" dirty="0" err="1"/>
              <a:t>percent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total, and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smtClean="0"/>
              <a:t>57 </a:t>
            </a:r>
            <a:r>
              <a:rPr lang="es-ES" baseline="0" dirty="0" err="1"/>
              <a:t>expected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week</a:t>
            </a:r>
            <a:r>
              <a:rPr lang="es-ES" baseline="0" dirty="0"/>
              <a:t>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money</a:t>
            </a:r>
            <a:r>
              <a:rPr lang="es-ES" baseline="0" dirty="0"/>
              <a:t> </a:t>
            </a:r>
            <a:r>
              <a:rPr lang="es-ES" baseline="0" dirty="0" err="1"/>
              <a:t>investment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 smtClean="0"/>
              <a:t>divided</a:t>
            </a:r>
            <a:r>
              <a:rPr lang="es-ES" baseline="0" dirty="0" smtClean="0"/>
              <a:t> </a:t>
            </a:r>
            <a:r>
              <a:rPr lang="es-ES" baseline="0" dirty="0"/>
              <a:t>in </a:t>
            </a:r>
            <a:r>
              <a:rPr lang="es-ES" baseline="0" dirty="0" err="1"/>
              <a:t>direct</a:t>
            </a:r>
            <a:r>
              <a:rPr lang="es-ES" baseline="0" dirty="0"/>
              <a:t> </a:t>
            </a:r>
            <a:r>
              <a:rPr lang="es-ES" baseline="0" dirty="0" smtClean="0"/>
              <a:t>and </a:t>
            </a:r>
            <a:r>
              <a:rPr lang="es-ES" baseline="0" dirty="0" err="1"/>
              <a:t>indirect</a:t>
            </a:r>
            <a:r>
              <a:rPr lang="es-ES" baseline="0" dirty="0"/>
              <a:t> </a:t>
            </a:r>
            <a:r>
              <a:rPr lang="es-ES" baseline="0" dirty="0" err="1" smtClean="0"/>
              <a:t>costs</a:t>
            </a:r>
            <a:r>
              <a:rPr lang="es-ES" baseline="0" dirty="0" smtClean="0"/>
              <a:t>, </a:t>
            </a:r>
            <a:r>
              <a:rPr lang="es-ES" baseline="0" dirty="0" err="1"/>
              <a:t>having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</a:t>
            </a:r>
            <a:r>
              <a:rPr lang="es-ES" baseline="0" dirty="0" err="1"/>
              <a:t>shown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slide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To show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works</a:t>
            </a:r>
            <a:r>
              <a:rPr lang="es-ES" baseline="0" dirty="0"/>
              <a:t> </a:t>
            </a:r>
            <a:r>
              <a:rPr lang="es-ES" baseline="0" dirty="0" err="1"/>
              <a:t>today</a:t>
            </a:r>
            <a:r>
              <a:rPr lang="es-ES" baseline="0" dirty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put</a:t>
            </a:r>
            <a:r>
              <a:rPr lang="es-ES" baseline="0" dirty="0"/>
              <a:t> a link in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everyone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and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created</a:t>
            </a:r>
            <a:r>
              <a:rPr lang="es-ES" baseline="0" dirty="0"/>
              <a:t> a demo, </a:t>
            </a:r>
            <a:r>
              <a:rPr lang="es-ES" baseline="0" dirty="0" err="1"/>
              <a:t>showing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star</a:t>
            </a:r>
            <a:r>
              <a:rPr lang="es-ES" baseline="0" dirty="0"/>
              <a:t> use case: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creation</a:t>
            </a:r>
            <a:r>
              <a:rPr lang="es-ES" baseline="0" dirty="0"/>
              <a:t> and </a:t>
            </a:r>
            <a:r>
              <a:rPr lang="es-ES" baseline="0" dirty="0" err="1"/>
              <a:t>buying</a:t>
            </a:r>
            <a:r>
              <a:rPr lang="es-ES" baseline="0" dirty="0"/>
              <a:t> of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Demo: </a:t>
            </a:r>
            <a:r>
              <a:rPr lang="es-ES" baseline="0" dirty="0" smtClean="0"/>
              <a:t>https://www.youtube.com/watch?v=_pAyQNXK4IY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Paypal’s</a:t>
            </a:r>
            <a:r>
              <a:rPr lang="es-ES" baseline="0" dirty="0" smtClean="0"/>
              <a:t> </a:t>
            </a:r>
            <a:r>
              <a:rPr lang="es-ES" baseline="0" dirty="0" err="1"/>
              <a:t>credentials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school</a:t>
            </a:r>
            <a:r>
              <a:rPr lang="es-ES" baseline="0" dirty="0"/>
              <a:t>: 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schoolCC@hotmail.com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/ climbcodeISPP2018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Admin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Account</a:t>
            </a:r>
            <a:r>
              <a:rPr lang="es-ES" baseline="0" dirty="0" smtClean="0"/>
              <a:t>: administrador / </a:t>
            </a:r>
            <a:r>
              <a:rPr lang="es-ES" baseline="0" dirty="0" err="1" smtClean="0"/>
              <a:t>climbcode</a:t>
            </a:r>
            <a:r>
              <a:rPr lang="es-ES" baseline="0" dirty="0" smtClean="0"/>
              <a:t> </a:t>
            </a:r>
            <a:endParaRPr lang="es-ES" baseline="0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Now</a:t>
            </a:r>
            <a:r>
              <a:rPr lang="es-ES" dirty="0"/>
              <a:t>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baseline="0" dirty="0"/>
              <a:t> of </a:t>
            </a:r>
            <a:r>
              <a:rPr lang="es-ES" baseline="0" dirty="0" err="1"/>
              <a:t>applying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pilot</a:t>
            </a:r>
            <a:r>
              <a:rPr lang="es-ES" baseline="0" dirty="0"/>
              <a:t> plan.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designed</a:t>
            </a:r>
            <a:r>
              <a:rPr lang="es-ES" baseline="0" dirty="0"/>
              <a:t> a </a:t>
            </a:r>
            <a:r>
              <a:rPr lang="es-ES" baseline="0" dirty="0" err="1"/>
              <a:t>pilot</a:t>
            </a:r>
            <a:r>
              <a:rPr lang="es-ES" baseline="0" dirty="0"/>
              <a:t> plan </a:t>
            </a:r>
            <a:r>
              <a:rPr lang="es-ES" baseline="0" dirty="0" err="1"/>
              <a:t>based</a:t>
            </a:r>
            <a:r>
              <a:rPr lang="es-ES" baseline="0" dirty="0"/>
              <a:t> in meetings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programmers</a:t>
            </a:r>
            <a:r>
              <a:rPr lang="es-ES" baseline="0" dirty="0"/>
              <a:t> and </a:t>
            </a:r>
            <a:r>
              <a:rPr lang="es-ES" baseline="0" dirty="0" err="1"/>
              <a:t>teachers</a:t>
            </a:r>
            <a:r>
              <a:rPr lang="es-ES" baseline="0" dirty="0"/>
              <a:t>, </a:t>
            </a:r>
            <a:r>
              <a:rPr lang="es-ES" baseline="0" dirty="0" err="1"/>
              <a:t>showing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works</a:t>
            </a:r>
            <a:r>
              <a:rPr lang="es-ES" baseline="0" dirty="0" smtClean="0"/>
              <a:t>,  </a:t>
            </a:r>
            <a:r>
              <a:rPr lang="es-ES" baseline="0" dirty="0"/>
              <a:t>and </a:t>
            </a:r>
            <a:r>
              <a:rPr lang="es-ES" baseline="0" dirty="0" err="1"/>
              <a:t>asking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 </a:t>
            </a:r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did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think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star</a:t>
            </a:r>
            <a:r>
              <a:rPr lang="es-ES" baseline="0" dirty="0"/>
              <a:t> use case (</a:t>
            </a:r>
            <a:r>
              <a:rPr lang="es-ES" baseline="0" dirty="0" err="1"/>
              <a:t>creation</a:t>
            </a:r>
            <a:r>
              <a:rPr lang="es-ES" baseline="0" dirty="0"/>
              <a:t> and </a:t>
            </a:r>
            <a:r>
              <a:rPr lang="es-ES" baseline="0" dirty="0" err="1"/>
              <a:t>purchase</a:t>
            </a:r>
            <a:r>
              <a:rPr lang="es-ES" baseline="0" dirty="0"/>
              <a:t> of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), </a:t>
            </a:r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suggestions</a:t>
            </a:r>
            <a:r>
              <a:rPr lang="es-ES" baseline="0" dirty="0"/>
              <a:t> </a:t>
            </a:r>
            <a:r>
              <a:rPr lang="es-ES" baseline="0" dirty="0" err="1"/>
              <a:t>did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did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think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</a:t>
            </a:r>
            <a:r>
              <a:rPr lang="es-ES" baseline="0" dirty="0" err="1"/>
              <a:t>change</a:t>
            </a:r>
            <a:r>
              <a:rPr lang="es-ES" baseline="0" dirty="0"/>
              <a:t>, and </a:t>
            </a:r>
            <a:r>
              <a:rPr lang="es-ES" baseline="0" dirty="0" err="1"/>
              <a:t>how</a:t>
            </a:r>
            <a:r>
              <a:rPr lang="es-ES" baseline="0" dirty="0"/>
              <a:t> </a:t>
            </a:r>
            <a:r>
              <a:rPr lang="es-ES" baseline="0" dirty="0" err="1"/>
              <a:t>much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pay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thing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(</a:t>
            </a:r>
            <a:r>
              <a:rPr lang="es-ES" baseline="0" dirty="0" err="1"/>
              <a:t>licenses</a:t>
            </a:r>
            <a:r>
              <a:rPr lang="es-ES" baseline="0" dirty="0"/>
              <a:t> and </a:t>
            </a:r>
            <a:r>
              <a:rPr lang="es-ES" baseline="0" dirty="0" err="1"/>
              <a:t>exercises</a:t>
            </a:r>
            <a:r>
              <a:rPr lang="es-ES" baseline="0" dirty="0"/>
              <a:t>).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feedback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received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decided</a:t>
            </a:r>
            <a:r>
              <a:rPr lang="es-ES" baseline="0" dirty="0"/>
              <a:t> to </a:t>
            </a:r>
            <a:r>
              <a:rPr lang="es-ES" baseline="0" dirty="0" err="1"/>
              <a:t>include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automatic</a:t>
            </a:r>
            <a:r>
              <a:rPr lang="es-ES" baseline="0" dirty="0"/>
              <a:t> </a:t>
            </a:r>
            <a:r>
              <a:rPr lang="es-ES" baseline="0" dirty="0" err="1"/>
              <a:t>registration</a:t>
            </a:r>
            <a:r>
              <a:rPr lang="es-ES" baseline="0" dirty="0"/>
              <a:t> of </a:t>
            </a:r>
            <a:r>
              <a:rPr lang="es-ES" baseline="0" dirty="0" err="1"/>
              <a:t>teachers</a:t>
            </a:r>
            <a:r>
              <a:rPr lang="es-ES" baseline="0" dirty="0"/>
              <a:t> and </a:t>
            </a:r>
            <a:r>
              <a:rPr lang="es-ES" baseline="0" dirty="0" err="1"/>
              <a:t>students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a .</a:t>
            </a:r>
            <a:r>
              <a:rPr lang="es-ES" baseline="0" dirty="0" err="1"/>
              <a:t>csv</a:t>
            </a:r>
            <a:r>
              <a:rPr lang="es-ES" baseline="0" dirty="0"/>
              <a:t> </a:t>
            </a:r>
            <a:r>
              <a:rPr lang="es-ES" baseline="0" dirty="0" smtClean="0"/>
              <a:t>file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save</a:t>
            </a:r>
            <a:r>
              <a:rPr lang="es-ES" baseline="0" dirty="0" smtClean="0"/>
              <a:t> time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/>
              <a:t>keep</a:t>
            </a:r>
            <a:r>
              <a:rPr lang="es-ES" baseline="0" dirty="0"/>
              <a:t> </a:t>
            </a:r>
            <a:r>
              <a:rPr lang="es-ES" baseline="0" dirty="0" err="1"/>
              <a:t>safe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student’s</a:t>
            </a:r>
            <a:r>
              <a:rPr lang="es-ES" baseline="0" dirty="0"/>
              <a:t> personal </a:t>
            </a:r>
            <a:r>
              <a:rPr lang="es-ES" baseline="0" dirty="0" err="1" smtClean="0"/>
              <a:t>information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didn’t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interested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learning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do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, so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decided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focus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As a </a:t>
            </a:r>
            <a:r>
              <a:rPr lang="es-ES" baseline="0" dirty="0" err="1"/>
              <a:t>result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pilot</a:t>
            </a:r>
            <a:r>
              <a:rPr lang="es-ES" baseline="0" dirty="0"/>
              <a:t> plan,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got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smtClean="0"/>
              <a:t>14 </a:t>
            </a:r>
            <a:r>
              <a:rPr lang="es-ES" baseline="0" dirty="0" err="1"/>
              <a:t>users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,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smtClean="0"/>
              <a:t>26 </a:t>
            </a:r>
            <a:r>
              <a:rPr lang="es-ES" baseline="0" dirty="0" err="1"/>
              <a:t>inverviewed</a:t>
            </a:r>
            <a:r>
              <a:rPr lang="es-ES" baseline="0" dirty="0"/>
              <a:t>, </a:t>
            </a:r>
            <a:r>
              <a:rPr lang="es-ES" baseline="0" dirty="0" err="1"/>
              <a:t>divided</a:t>
            </a:r>
            <a:r>
              <a:rPr lang="es-ES" baseline="0" dirty="0"/>
              <a:t> </a:t>
            </a:r>
            <a:r>
              <a:rPr lang="es-ES" baseline="0" dirty="0" err="1"/>
              <a:t>bewteen</a:t>
            </a:r>
            <a:r>
              <a:rPr lang="es-ES" baseline="0" dirty="0"/>
              <a:t> </a:t>
            </a:r>
            <a:r>
              <a:rPr lang="es-ES" baseline="0" dirty="0" err="1"/>
              <a:t>teachers</a:t>
            </a:r>
            <a:r>
              <a:rPr lang="es-ES" baseline="0" dirty="0"/>
              <a:t> and </a:t>
            </a:r>
            <a:r>
              <a:rPr lang="es-ES" baseline="0" dirty="0" err="1"/>
              <a:t>programmers</a:t>
            </a:r>
            <a:r>
              <a:rPr lang="es-ES" baseline="0" dirty="0"/>
              <a:t> as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graphic</a:t>
            </a:r>
            <a:r>
              <a:rPr lang="es-ES" baseline="0" dirty="0"/>
              <a:t>.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received</a:t>
            </a:r>
            <a:r>
              <a:rPr lang="es-ES" baseline="0" dirty="0"/>
              <a:t> </a:t>
            </a:r>
            <a:r>
              <a:rPr lang="es-ES" baseline="0" dirty="0" err="1"/>
              <a:t>messages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users</a:t>
            </a:r>
            <a:r>
              <a:rPr lang="es-ES" baseline="0" dirty="0"/>
              <a:t> </a:t>
            </a:r>
            <a:r>
              <a:rPr lang="es-ES" baseline="0" dirty="0" err="1"/>
              <a:t>asking</a:t>
            </a:r>
            <a:r>
              <a:rPr lang="es-ES" baseline="0" dirty="0"/>
              <a:t> to </a:t>
            </a:r>
            <a:r>
              <a:rPr lang="es-ES" baseline="0" dirty="0" err="1"/>
              <a:t>join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, so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expect</a:t>
            </a:r>
            <a:r>
              <a:rPr lang="es-ES" baseline="0" dirty="0"/>
              <a:t> to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increasing</a:t>
            </a:r>
            <a:r>
              <a:rPr lang="es-ES" baseline="0" dirty="0"/>
              <a:t> in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numbers</a:t>
            </a:r>
            <a:r>
              <a:rPr lang="es-ES" baseline="0" dirty="0"/>
              <a:t> as time </a:t>
            </a:r>
            <a:r>
              <a:rPr lang="es-ES" baseline="0" dirty="0" err="1"/>
              <a:t>goes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programmers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 smtClean="0"/>
              <a:t>interviewed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69% </a:t>
            </a:r>
            <a:r>
              <a:rPr lang="es-ES" baseline="0" dirty="0" err="1" smtClean="0"/>
              <a:t>finds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reasonable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between</a:t>
            </a:r>
            <a:r>
              <a:rPr lang="es-ES" baseline="0" dirty="0" smtClean="0"/>
              <a:t> 2 and 4 euros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purchase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start</a:t>
            </a:r>
            <a:r>
              <a:rPr lang="es-ES" baseline="0" dirty="0"/>
              <a:t> </a:t>
            </a:r>
            <a:r>
              <a:rPr lang="es-ES" baseline="0" dirty="0" err="1"/>
              <a:t>seeing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idea </a:t>
            </a:r>
            <a:r>
              <a:rPr lang="es-ES" baseline="0" dirty="0" err="1"/>
              <a:t>lies</a:t>
            </a:r>
            <a:r>
              <a:rPr lang="es-ES" baseline="0" dirty="0"/>
              <a:t> </a:t>
            </a:r>
            <a:r>
              <a:rPr lang="es-ES" baseline="0" dirty="0" err="1"/>
              <a:t>behind</a:t>
            </a:r>
            <a:r>
              <a:rPr lang="es-ES" baseline="0" dirty="0"/>
              <a:t> </a:t>
            </a:r>
            <a:r>
              <a:rPr lang="es-ES" baseline="0" dirty="0" err="1"/>
              <a:t>ClimbCode</a:t>
            </a:r>
            <a:r>
              <a:rPr lang="es-ES" baseline="0" dirty="0"/>
              <a:t>.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let’s</a:t>
            </a:r>
            <a:r>
              <a:rPr lang="es-ES" baseline="0" dirty="0"/>
              <a:t> </a:t>
            </a:r>
            <a:r>
              <a:rPr lang="es-ES" baseline="0" dirty="0" err="1"/>
              <a:t>travel</a:t>
            </a:r>
            <a:r>
              <a:rPr lang="es-ES" baseline="0" dirty="0"/>
              <a:t> a bit back in time: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Also</a:t>
            </a:r>
            <a:r>
              <a:rPr lang="es-ES" baseline="0" dirty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asked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 smtClean="0"/>
              <a:t>prices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showing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mostly</a:t>
            </a:r>
            <a:r>
              <a:rPr lang="es-ES" baseline="0" dirty="0"/>
              <a:t> </a:t>
            </a:r>
            <a:r>
              <a:rPr lang="es-ES" baseline="0" dirty="0" err="1"/>
              <a:t>agree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 smtClean="0"/>
              <a:t>programmers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choosing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3 and 5 </a:t>
            </a:r>
            <a:r>
              <a:rPr lang="es-ES" baseline="0" dirty="0" smtClean="0"/>
              <a:t>euros per </a:t>
            </a:r>
            <a:r>
              <a:rPr lang="es-ES" baseline="0" dirty="0" err="1" smtClean="0"/>
              <a:t>purchase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Finally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asked</a:t>
            </a:r>
            <a:r>
              <a:rPr lang="es-ES" baseline="0" dirty="0" smtClean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prices</a:t>
            </a:r>
            <a:r>
              <a:rPr lang="es-ES" baseline="0" dirty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annual</a:t>
            </a:r>
            <a:r>
              <a:rPr lang="es-ES" baseline="0" dirty="0" smtClean="0"/>
              <a:t> </a:t>
            </a:r>
            <a:r>
              <a:rPr lang="es-ES" baseline="0" dirty="0" err="1"/>
              <a:t>licenses</a:t>
            </a:r>
            <a:r>
              <a:rPr lang="es-ES" baseline="0" dirty="0"/>
              <a:t>, and </a:t>
            </a:r>
            <a:r>
              <a:rPr lang="es-ES" baseline="0" dirty="0" err="1" smtClean="0"/>
              <a:t>most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/>
              <a:t>pay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150 and 250 euros,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price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smallest</a:t>
            </a:r>
            <a:r>
              <a:rPr lang="es-ES" baseline="0" dirty="0"/>
              <a:t> </a:t>
            </a:r>
            <a:r>
              <a:rPr lang="es-ES" baseline="0" dirty="0" err="1" smtClean="0"/>
              <a:t>annual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license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60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 and 20 free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, </a:t>
            </a:r>
            <a:r>
              <a:rPr lang="es-ES" baseline="0" dirty="0" err="1"/>
              <a:t>or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500 and 600 euros,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 smtClean="0"/>
              <a:t>medium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annual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license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200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 and 50 free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available</a:t>
            </a:r>
            <a:r>
              <a:rPr lang="es-ES" baseline="0" dirty="0" smtClean="0"/>
              <a:t> in case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annual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license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500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, 75 free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and 700 euros.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Now</a:t>
            </a:r>
            <a:r>
              <a:rPr lang="es-ES" dirty="0" smtClean="0"/>
              <a:t> </a:t>
            </a:r>
            <a:r>
              <a:rPr lang="es-ES" dirty="0" err="1" smtClean="0"/>
              <a:t>we’ll</a:t>
            </a:r>
            <a:r>
              <a:rPr lang="es-ES" dirty="0" smtClean="0"/>
              <a:t> </a:t>
            </a:r>
            <a:r>
              <a:rPr lang="es-ES" dirty="0" err="1" smtClean="0"/>
              <a:t>talk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 </a:t>
            </a:r>
            <a:r>
              <a:rPr lang="es-ES" dirty="0" err="1" smtClean="0"/>
              <a:t>our</a:t>
            </a:r>
            <a:r>
              <a:rPr lang="es-ES" dirty="0" smtClean="0"/>
              <a:t> marketing</a:t>
            </a:r>
            <a:r>
              <a:rPr lang="es-ES" baseline="0" dirty="0" smtClean="0"/>
              <a:t> plan.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Seeing</a:t>
            </a:r>
            <a:r>
              <a:rPr lang="es-ES" dirty="0"/>
              <a:t> </a:t>
            </a:r>
            <a:r>
              <a:rPr lang="es-ES" dirty="0" err="1"/>
              <a:t>those</a:t>
            </a:r>
            <a:r>
              <a:rPr lang="es-ES" dirty="0"/>
              <a:t> figures </a:t>
            </a:r>
            <a:r>
              <a:rPr lang="es-ES" dirty="0" err="1"/>
              <a:t>makes</a:t>
            </a:r>
            <a:r>
              <a:rPr lang="es-ES" dirty="0"/>
              <a:t> </a:t>
            </a:r>
            <a:r>
              <a:rPr lang="es-ES" dirty="0" err="1"/>
              <a:t>us</a:t>
            </a:r>
            <a:r>
              <a:rPr lang="es-ES" baseline="0" dirty="0"/>
              <a:t> </a:t>
            </a:r>
            <a:r>
              <a:rPr lang="es-ES" baseline="0" dirty="0" err="1"/>
              <a:t>think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viability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.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measure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decided</a:t>
            </a:r>
            <a:r>
              <a:rPr lang="es-ES" baseline="0" dirty="0"/>
              <a:t> to </a:t>
            </a:r>
            <a:r>
              <a:rPr lang="es-ES" baseline="0" dirty="0" err="1"/>
              <a:t>study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current</a:t>
            </a:r>
            <a:r>
              <a:rPr lang="es-ES" baseline="0" dirty="0"/>
              <a:t> </a:t>
            </a:r>
            <a:r>
              <a:rPr lang="es-ES" baseline="0" dirty="0" err="1"/>
              <a:t>usage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.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saw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current</a:t>
            </a:r>
            <a:r>
              <a:rPr lang="es-ES" baseline="0" dirty="0"/>
              <a:t> </a:t>
            </a:r>
            <a:r>
              <a:rPr lang="es-ES" baseline="0" dirty="0" err="1"/>
              <a:t>number</a:t>
            </a:r>
            <a:r>
              <a:rPr lang="es-ES" baseline="0" dirty="0"/>
              <a:t> of </a:t>
            </a:r>
            <a:r>
              <a:rPr lang="es-ES" baseline="0" dirty="0" err="1"/>
              <a:t>users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smtClean="0"/>
              <a:t>53% </a:t>
            </a:r>
            <a:r>
              <a:rPr lang="es-ES" baseline="0" dirty="0"/>
              <a:t>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ones</a:t>
            </a:r>
            <a:r>
              <a:rPr lang="es-ES" baseline="0" dirty="0"/>
              <a:t> </a:t>
            </a:r>
            <a:r>
              <a:rPr lang="es-ES" baseline="0" dirty="0" err="1"/>
              <a:t>inverviewed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increase</a:t>
            </a:r>
            <a:r>
              <a:rPr lang="es-ES" baseline="0" dirty="0"/>
              <a:t> of 4 </a:t>
            </a:r>
            <a:r>
              <a:rPr lang="es-ES" baseline="0" dirty="0" err="1"/>
              <a:t>users</a:t>
            </a:r>
            <a:r>
              <a:rPr lang="es-ES" baseline="0" dirty="0"/>
              <a:t> per </a:t>
            </a:r>
            <a:r>
              <a:rPr lang="es-ES" baseline="0" dirty="0" err="1"/>
              <a:t>week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Finally</a:t>
            </a:r>
            <a:r>
              <a:rPr lang="es-ES" dirty="0"/>
              <a:t>,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lessons</a:t>
            </a:r>
            <a:r>
              <a:rPr lang="es-ES" dirty="0" smtClean="0"/>
              <a:t> </a:t>
            </a:r>
            <a:r>
              <a:rPr lang="es-ES" dirty="0" err="1" smtClean="0"/>
              <a:t>learnt</a:t>
            </a:r>
            <a:r>
              <a:rPr lang="es-ES" dirty="0" smtClean="0"/>
              <a:t> </a:t>
            </a:r>
            <a:r>
              <a:rPr lang="es-ES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found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important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related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managment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found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hard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document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discovering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learnt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efficient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document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use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future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appears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Another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found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hard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estimate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, so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find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way</a:t>
            </a:r>
            <a:r>
              <a:rPr lang="es-ES" baseline="0" dirty="0" smtClean="0"/>
              <a:t> to do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properly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situation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learnt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lot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strategies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measure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estimate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such</a:t>
            </a:r>
            <a:r>
              <a:rPr lang="es-ES" baseline="0" dirty="0" smtClean="0"/>
              <a:t> as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usage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priorities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story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points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continue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future</a:t>
            </a:r>
            <a:r>
              <a:rPr lang="es-ES" baseline="0" dirty="0" smtClean="0"/>
              <a:t>.</a:t>
            </a:r>
            <a:endParaRPr lang="es-ES" baseline="0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And </a:t>
            </a:r>
            <a:r>
              <a:rPr lang="es-ES" dirty="0" err="1" smtClean="0"/>
              <a:t>last</a:t>
            </a:r>
            <a:r>
              <a:rPr lang="es-ES" dirty="0" smtClean="0"/>
              <a:t>, </a:t>
            </a: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least</a:t>
            </a:r>
            <a:r>
              <a:rPr lang="es-ES" dirty="0" smtClean="0"/>
              <a:t>,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had</a:t>
            </a:r>
            <a:r>
              <a:rPr lang="es-ES" dirty="0" smtClean="0"/>
              <a:t> a </a:t>
            </a:r>
            <a:r>
              <a:rPr lang="es-ES" dirty="0" err="1" smtClean="0"/>
              <a:t>problem</a:t>
            </a:r>
            <a:r>
              <a:rPr lang="es-ES" dirty="0" smtClean="0"/>
              <a:t> in </a:t>
            </a:r>
            <a:r>
              <a:rPr lang="es-ES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found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apparently</a:t>
            </a:r>
            <a:r>
              <a:rPr lang="es-ES" baseline="0" dirty="0" smtClean="0"/>
              <a:t> heavy and </a:t>
            </a:r>
            <a:r>
              <a:rPr lang="es-ES" baseline="0" dirty="0" err="1" smtClean="0"/>
              <a:t>unable</a:t>
            </a:r>
            <a:r>
              <a:rPr lang="es-ES" baseline="0" dirty="0" smtClean="0"/>
              <a:t> to be </a:t>
            </a:r>
            <a:r>
              <a:rPr lang="es-ES" baseline="0" dirty="0" err="1" smtClean="0"/>
              <a:t>divided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learnt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split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big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lesser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techniques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keep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in case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again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big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So, as a </a:t>
            </a:r>
            <a:r>
              <a:rPr lang="es-ES" baseline="0" dirty="0" err="1" smtClean="0"/>
              <a:t>conclussion</a:t>
            </a:r>
            <a:r>
              <a:rPr lang="es-ES" baseline="0" dirty="0" smtClean="0"/>
              <a:t>, at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found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hard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adapt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new </a:t>
            </a:r>
            <a:r>
              <a:rPr lang="es-ES" baseline="0" dirty="0" err="1" smtClean="0"/>
              <a:t>working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focus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found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constant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growing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completion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marketing plan,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achieve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goals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purposed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deliverable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reason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why</a:t>
            </a:r>
            <a:r>
              <a:rPr lang="es-ES" baseline="0" dirty="0" smtClean="0"/>
              <a:t> do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keep</a:t>
            </a:r>
            <a:r>
              <a:rPr lang="es-ES" baseline="0" dirty="0" smtClean="0"/>
              <a:t> positive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progression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days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 of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! </a:t>
            </a: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watching</a:t>
            </a:r>
            <a:r>
              <a:rPr lang="es-ES" dirty="0"/>
              <a:t>, and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doubt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baseline="0" dirty="0"/>
              <a:t> can </a:t>
            </a:r>
            <a:r>
              <a:rPr lang="es-ES" baseline="0" dirty="0" err="1"/>
              <a:t>contact</a:t>
            </a:r>
            <a:r>
              <a:rPr lang="es-ES" baseline="0" dirty="0"/>
              <a:t> me at alvdomnun@alum.us.es.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100" i="0" dirty="0">
                <a:latin typeface="Dosis" panose="020B0604020202020204" charset="0"/>
              </a:rPr>
              <a:t>We’re sure everyone remembers those days at high school in which</a:t>
            </a:r>
            <a:r>
              <a:rPr lang="en-US" sz="1100" i="0" baseline="0" dirty="0">
                <a:latin typeface="Dosis" panose="020B0604020202020204" charset="0"/>
              </a:rPr>
              <a:t> they had a lot of homework to do, copying the questions and doing them to show them in class. A bit boring and tiring, wasn’t it? And also for the teacher, because he/she also needed to search in the books the exercises he/she wanted us to do.</a:t>
            </a:r>
            <a:endParaRPr lang="en-US" sz="1100" i="0" dirty="0">
              <a:latin typeface="Dosis" panose="020B060402020202020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Then… What if there was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back in those days a way to do both things easier and faster? A way to do those tasks in our computers?</a:t>
            </a:r>
            <a:endParaRPr i="1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The answer to this is </a:t>
            </a:r>
            <a:r>
              <a:rPr lang="en-US" baseline="0" dirty="0" err="1" smtClean="0"/>
              <a:t>ClimbCode</a:t>
            </a:r>
            <a:r>
              <a:rPr lang="en-US" baseline="0" dirty="0" smtClean="0"/>
              <a:t>, our web platform, which acts as a supporting tool for teaching subjects at schools with the help of software.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How</a:t>
            </a:r>
            <a:r>
              <a:rPr lang="es-ES" baseline="0" dirty="0"/>
              <a:t> do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grant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support</a:t>
            </a:r>
            <a:r>
              <a:rPr lang="es-ES" baseline="0" dirty="0"/>
              <a:t>? Simple,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a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version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original </a:t>
            </a:r>
            <a:r>
              <a:rPr lang="es-ES" baseline="0" dirty="0" err="1"/>
              <a:t>paper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made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independent</a:t>
            </a:r>
            <a:r>
              <a:rPr lang="es-ES" baseline="0" dirty="0"/>
              <a:t> </a:t>
            </a:r>
            <a:r>
              <a:rPr lang="es-ES" baseline="0" dirty="0" err="1"/>
              <a:t>programmers</a:t>
            </a:r>
            <a:r>
              <a:rPr lang="es-ES" baseline="0" dirty="0"/>
              <a:t>.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are </a:t>
            </a:r>
            <a:r>
              <a:rPr lang="es-ES" baseline="0" dirty="0" err="1"/>
              <a:t>bought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increase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content</a:t>
            </a:r>
            <a:r>
              <a:rPr lang="es-ES" baseline="0" dirty="0"/>
              <a:t> </a:t>
            </a:r>
            <a:r>
              <a:rPr lang="es-ES" baseline="0" dirty="0" err="1"/>
              <a:t>catalog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supporting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?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way</a:t>
            </a:r>
            <a:r>
              <a:rPr lang="es-ES" baseline="0" dirty="0"/>
              <a:t> to do so </a:t>
            </a:r>
            <a:r>
              <a:rPr lang="es-ES" baseline="0" dirty="0" err="1"/>
              <a:t>would</a:t>
            </a:r>
            <a:r>
              <a:rPr lang="es-ES" baseline="0" dirty="0"/>
              <a:t> be </a:t>
            </a:r>
            <a:r>
              <a:rPr lang="es-ES" baseline="0" dirty="0" err="1"/>
              <a:t>selling</a:t>
            </a:r>
            <a:r>
              <a:rPr lang="es-ES" baseline="0" dirty="0"/>
              <a:t> </a:t>
            </a:r>
            <a:r>
              <a:rPr lang="es-ES" baseline="0" dirty="0" err="1"/>
              <a:t>licenses</a:t>
            </a:r>
            <a:r>
              <a:rPr lang="es-ES" baseline="0" dirty="0"/>
              <a:t> to </a:t>
            </a:r>
            <a:r>
              <a:rPr lang="es-ES" baseline="0" dirty="0" err="1"/>
              <a:t>schools</a:t>
            </a:r>
            <a:r>
              <a:rPr lang="es-ES" baseline="0" dirty="0"/>
              <a:t>.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licenses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be active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year</a:t>
            </a:r>
            <a:r>
              <a:rPr lang="es-ES" baseline="0" dirty="0"/>
              <a:t> and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allow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academies</a:t>
            </a:r>
            <a:r>
              <a:rPr lang="es-ES" baseline="0" dirty="0"/>
              <a:t> to </a:t>
            </a:r>
            <a:r>
              <a:rPr lang="es-ES" baseline="0" dirty="0" err="1"/>
              <a:t>make</a:t>
            </a:r>
            <a:r>
              <a:rPr lang="es-ES" baseline="0" dirty="0"/>
              <a:t> use of </a:t>
            </a:r>
            <a:r>
              <a:rPr lang="es-ES" baseline="0" dirty="0" err="1"/>
              <a:t>the</a:t>
            </a:r>
            <a:r>
              <a:rPr lang="es-ES" baseline="0" dirty="0"/>
              <a:t> full </a:t>
            </a:r>
            <a:r>
              <a:rPr lang="es-ES" baseline="0" dirty="0" err="1"/>
              <a:t>platform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entire</a:t>
            </a:r>
            <a:r>
              <a:rPr lang="es-ES" baseline="0" dirty="0"/>
              <a:t> </a:t>
            </a:r>
            <a:r>
              <a:rPr lang="es-ES" baseline="0" dirty="0" err="1"/>
              <a:t>academic</a:t>
            </a:r>
            <a:r>
              <a:rPr lang="es-ES" baseline="0" dirty="0"/>
              <a:t> </a:t>
            </a:r>
            <a:r>
              <a:rPr lang="es-ES" baseline="0" dirty="0" err="1"/>
              <a:t>year</a:t>
            </a:r>
            <a:r>
              <a:rPr lang="es-ES" baseline="0" dirty="0"/>
              <a:t>, </a:t>
            </a:r>
            <a:r>
              <a:rPr lang="es-ES" baseline="0" dirty="0" err="1"/>
              <a:t>renewing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to </a:t>
            </a:r>
            <a:r>
              <a:rPr lang="es-ES" baseline="0" dirty="0" err="1"/>
              <a:t>keep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services</a:t>
            </a:r>
            <a:r>
              <a:rPr lang="es-ES" baseline="0" dirty="0"/>
              <a:t>.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license</a:t>
            </a:r>
            <a:r>
              <a:rPr lang="es-ES" baseline="0" dirty="0"/>
              <a:t>, </a:t>
            </a:r>
            <a:r>
              <a:rPr lang="es-ES" baseline="0" dirty="0" err="1"/>
              <a:t>schools</a:t>
            </a:r>
            <a:r>
              <a:rPr lang="es-ES" baseline="0" dirty="0"/>
              <a:t> and </a:t>
            </a:r>
            <a:r>
              <a:rPr lang="es-ES" baseline="0" dirty="0" err="1"/>
              <a:t>academies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to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starting</a:t>
            </a:r>
            <a:r>
              <a:rPr lang="es-ES" baseline="0" dirty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can be </a:t>
            </a:r>
            <a:r>
              <a:rPr lang="es-ES" baseline="0" dirty="0" err="1" smtClean="0"/>
              <a:t>increased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buying</a:t>
            </a:r>
            <a:r>
              <a:rPr lang="es-ES" baseline="0" dirty="0" smtClean="0"/>
              <a:t> more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order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kinds</a:t>
            </a:r>
            <a:r>
              <a:rPr lang="es-ES" baseline="0" dirty="0"/>
              <a:t> of </a:t>
            </a:r>
            <a:r>
              <a:rPr lang="es-ES" baseline="0" dirty="0" err="1"/>
              <a:t>licenses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offer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users</a:t>
            </a:r>
            <a:r>
              <a:rPr lang="es-ES" baseline="0" dirty="0"/>
              <a:t> </a:t>
            </a:r>
            <a:r>
              <a:rPr lang="es-ES" baseline="0" dirty="0" err="1"/>
              <a:t>allowed</a:t>
            </a:r>
            <a:r>
              <a:rPr lang="es-ES" baseline="0" dirty="0"/>
              <a:t> to </a:t>
            </a:r>
            <a:r>
              <a:rPr lang="es-ES" baseline="0" dirty="0" err="1"/>
              <a:t>register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number</a:t>
            </a:r>
            <a:r>
              <a:rPr lang="es-ES" baseline="0" dirty="0"/>
              <a:t> of </a:t>
            </a:r>
            <a:r>
              <a:rPr lang="es-ES" baseline="0" dirty="0" err="1"/>
              <a:t>starting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client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</a:t>
            </a:r>
            <a:r>
              <a:rPr lang="es-ES" baseline="0" dirty="0" err="1"/>
              <a:t>access</a:t>
            </a:r>
            <a:r>
              <a:rPr lang="es-ES" baseline="0" dirty="0"/>
              <a:t> at </a:t>
            </a:r>
            <a:r>
              <a:rPr lang="es-ES" baseline="0" dirty="0" err="1"/>
              <a:t>first</a:t>
            </a:r>
            <a:r>
              <a:rPr lang="es-ES" baseline="0" dirty="0"/>
              <a:t>.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lead </a:t>
            </a:r>
            <a:r>
              <a:rPr lang="es-ES" baseline="0" dirty="0" err="1"/>
              <a:t>us</a:t>
            </a:r>
            <a:r>
              <a:rPr lang="es-ES" baseline="0" dirty="0"/>
              <a:t> to </a:t>
            </a:r>
            <a:r>
              <a:rPr lang="es-ES" baseline="0" dirty="0" err="1"/>
              <a:t>these</a:t>
            </a:r>
            <a:r>
              <a:rPr lang="es-ES" baseline="0" dirty="0"/>
              <a:t> standard </a:t>
            </a:r>
            <a:r>
              <a:rPr lang="es-ES" baseline="0" dirty="0" err="1"/>
              <a:t>sizes</a:t>
            </a:r>
            <a:r>
              <a:rPr lang="es-ES" baseline="0" dirty="0"/>
              <a:t> of </a:t>
            </a:r>
            <a:r>
              <a:rPr lang="es-ES" baseline="0" dirty="0" err="1"/>
              <a:t>licenses</a:t>
            </a:r>
            <a:r>
              <a:rPr lang="es-ES" baseline="0" dirty="0"/>
              <a:t>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associated</a:t>
            </a:r>
            <a:r>
              <a:rPr lang="es-ES" baseline="0" dirty="0"/>
              <a:t> </a:t>
            </a:r>
            <a:r>
              <a:rPr lang="es-ES" baseline="0" dirty="0" err="1"/>
              <a:t>price</a:t>
            </a:r>
            <a:r>
              <a:rPr lang="es-ES" baseline="0" dirty="0"/>
              <a:t>. </a:t>
            </a:r>
            <a:r>
              <a:rPr lang="es-ES" baseline="0" dirty="0" err="1"/>
              <a:t>Also</a:t>
            </a:r>
            <a:r>
              <a:rPr lang="es-ES" baseline="0" dirty="0"/>
              <a:t>, in case of </a:t>
            </a:r>
            <a:r>
              <a:rPr lang="es-ES" baseline="0" dirty="0" err="1"/>
              <a:t>not</a:t>
            </a:r>
            <a:r>
              <a:rPr lang="es-ES" baseline="0" dirty="0"/>
              <a:t> </a:t>
            </a:r>
            <a:r>
              <a:rPr lang="es-ES" baseline="0" dirty="0" err="1"/>
              <a:t>finding</a:t>
            </a:r>
            <a:r>
              <a:rPr lang="es-ES" baseline="0" dirty="0"/>
              <a:t> a </a:t>
            </a:r>
            <a:r>
              <a:rPr lang="es-ES" baseline="0" dirty="0" err="1"/>
              <a:t>suitable</a:t>
            </a:r>
            <a:r>
              <a:rPr lang="es-ES" baseline="0" dirty="0"/>
              <a:t> </a:t>
            </a:r>
            <a:r>
              <a:rPr lang="es-ES" baseline="0" dirty="0" err="1"/>
              <a:t>size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him</a:t>
            </a:r>
            <a:r>
              <a:rPr lang="es-ES" baseline="0" dirty="0"/>
              <a:t>/</a:t>
            </a:r>
            <a:r>
              <a:rPr lang="es-ES" baseline="0" dirty="0" err="1"/>
              <a:t>her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client</a:t>
            </a:r>
            <a:r>
              <a:rPr lang="es-ES" baseline="0" dirty="0"/>
              <a:t> can </a:t>
            </a:r>
            <a:r>
              <a:rPr lang="es-ES" baseline="0" dirty="0" err="1"/>
              <a:t>always</a:t>
            </a:r>
            <a:r>
              <a:rPr lang="es-ES" baseline="0" dirty="0"/>
              <a:t> </a:t>
            </a:r>
            <a:r>
              <a:rPr lang="es-ES" baseline="0" dirty="0" err="1"/>
              <a:t>contact</a:t>
            </a:r>
            <a:r>
              <a:rPr lang="es-ES" baseline="0" dirty="0"/>
              <a:t> </a:t>
            </a:r>
            <a:r>
              <a:rPr lang="es-ES" baseline="0" dirty="0" err="1"/>
              <a:t>us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negotiate</a:t>
            </a:r>
            <a:r>
              <a:rPr lang="es-ES" baseline="0" dirty="0"/>
              <a:t> </a:t>
            </a:r>
            <a:r>
              <a:rPr lang="es-ES" baseline="0" dirty="0" smtClean="0"/>
              <a:t>a </a:t>
            </a:r>
            <a:r>
              <a:rPr lang="es-ES" baseline="0" dirty="0" err="1" smtClean="0"/>
              <a:t>suitable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size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 </a:t>
            </a:r>
            <a:r>
              <a:rPr lang="es-ES" baseline="0" dirty="0"/>
              <a:t>of </a:t>
            </a:r>
            <a:r>
              <a:rPr lang="es-ES" baseline="0" dirty="0" err="1" smtClean="0"/>
              <a:t>license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both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395" name="Shape 395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96" name="Shape 39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5" name="Shape 425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64545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7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70789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9" r:id="rId5"/>
    <p:sldLayoutId id="2147483660" r:id="rId6"/>
    <p:sldLayoutId id="2147483661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ClimbCode</a:t>
            </a:r>
            <a:endParaRPr sz="7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(II)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10</a:t>
            </a:r>
            <a:endParaRPr lang="es-ES" sz="4000" dirty="0"/>
          </a:p>
        </p:txBody>
      </p:sp>
      <p:pic>
        <p:nvPicPr>
          <p:cNvPr id="11" name="Picture 6" descr="C:\Users\ALVARO\Desktop\schoo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40" y="1916832"/>
            <a:ext cx="2861729" cy="286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570">
            <a:extLst>
              <a:ext uri="{FF2B5EF4-FFF2-40B4-BE49-F238E27FC236}">
                <a16:creationId xmlns:a16="http://schemas.microsoft.com/office/drawing/2014/main" xmlns="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1639648" y="5085201"/>
            <a:ext cx="6140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err="1"/>
              <a:t>Schools</a:t>
            </a:r>
            <a:r>
              <a:rPr lang="es-ES" sz="4600" dirty="0"/>
              <a:t> </a:t>
            </a:r>
            <a:r>
              <a:rPr lang="es-ES" sz="4600" dirty="0" err="1" smtClean="0"/>
              <a:t>buy</a:t>
            </a:r>
            <a:r>
              <a:rPr lang="es-ES" sz="4600" dirty="0" smtClean="0"/>
              <a:t> </a:t>
            </a:r>
            <a:r>
              <a:rPr lang="es-ES" sz="4600" dirty="0" err="1" smtClean="0"/>
              <a:t>exercises</a:t>
            </a:r>
            <a:endParaRPr lang="es-ES" sz="4600" dirty="0"/>
          </a:p>
        </p:txBody>
      </p:sp>
      <p:pic>
        <p:nvPicPr>
          <p:cNvPr id="10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924" y="2060849"/>
            <a:ext cx="1767810" cy="176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717" y="3162801"/>
            <a:ext cx="1422053" cy="142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625"/>
          <p:cNvSpPr txBox="1">
            <a:spLocks/>
          </p:cNvSpPr>
          <p:nvPr/>
        </p:nvSpPr>
        <p:spPr>
          <a:xfrm>
            <a:off x="5651573" y="4163119"/>
            <a:ext cx="3195244" cy="944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15" name="Picture 4" descr="C:\Users\ALVARO\Desktop\Row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890037"/>
            <a:ext cx="2225402" cy="197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78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C:\Users\ALVARO\Desktop\R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086" y="3705502"/>
            <a:ext cx="2225402" cy="197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(III)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11</a:t>
            </a:r>
            <a:endParaRPr lang="es-ES" sz="4000" dirty="0"/>
          </a:p>
        </p:txBody>
      </p:sp>
      <p:pic>
        <p:nvPicPr>
          <p:cNvPr id="1026" name="Picture 2" descr="C:\Users\ALVARO\Desktop\Programad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442" y="3208512"/>
            <a:ext cx="2124150" cy="208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70">
            <a:extLst>
              <a:ext uri="{FF2B5EF4-FFF2-40B4-BE49-F238E27FC236}">
                <a16:creationId xmlns:a16="http://schemas.microsoft.com/office/drawing/2014/main" xmlns="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1639648" y="5503240"/>
            <a:ext cx="6140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err="1" smtClean="0"/>
              <a:t>Programmer</a:t>
            </a:r>
            <a:r>
              <a:rPr lang="es-ES" sz="4600" dirty="0" smtClean="0"/>
              <a:t> </a:t>
            </a:r>
            <a:r>
              <a:rPr lang="es-ES" sz="4600" dirty="0" err="1" smtClean="0"/>
              <a:t>gets</a:t>
            </a:r>
            <a:r>
              <a:rPr lang="es-ES" sz="4600" dirty="0" smtClean="0"/>
              <a:t> </a:t>
            </a:r>
            <a:r>
              <a:rPr lang="es-ES" sz="4600" dirty="0" err="1" smtClean="0"/>
              <a:t>money</a:t>
            </a:r>
            <a:endParaRPr lang="es-ES" sz="4600" dirty="0"/>
          </a:p>
        </p:txBody>
      </p:sp>
      <p:sp>
        <p:nvSpPr>
          <p:cNvPr id="18" name="Shape 570">
            <a:extLst>
              <a:ext uri="{FF2B5EF4-FFF2-40B4-BE49-F238E27FC236}">
                <a16:creationId xmlns:a16="http://schemas.microsoft.com/office/drawing/2014/main" xmlns="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4860032" y="2065312"/>
            <a:ext cx="4772248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smtClean="0"/>
              <a:t> </a:t>
            </a:r>
            <a:r>
              <a:rPr lang="es-ES" sz="4600" dirty="0" err="1" smtClean="0"/>
              <a:t>ClimbCode</a:t>
            </a:r>
            <a:endParaRPr lang="es-ES" sz="4600" dirty="0"/>
          </a:p>
        </p:txBody>
      </p:sp>
      <p:pic>
        <p:nvPicPr>
          <p:cNvPr id="15" name="Picture 4" descr="C:\Users\ALVARO\Desktop\R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298317"/>
            <a:ext cx="2225402" cy="197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570">
            <a:extLst>
              <a:ext uri="{FF2B5EF4-FFF2-40B4-BE49-F238E27FC236}">
                <a16:creationId xmlns:a16="http://schemas.microsoft.com/office/drawing/2014/main" xmlns="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3668289" y="3602846"/>
            <a:ext cx="1046996" cy="921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smtClean="0">
                <a:solidFill>
                  <a:schemeClr val="tx1"/>
                </a:solidFill>
              </a:rPr>
              <a:t>%</a:t>
            </a:r>
            <a:endParaRPr lang="es-ES" sz="4600" dirty="0">
              <a:solidFill>
                <a:schemeClr val="tx1"/>
              </a:solidFill>
            </a:endParaRPr>
          </a:p>
        </p:txBody>
      </p:sp>
      <p:sp>
        <p:nvSpPr>
          <p:cNvPr id="22" name="Shape 570">
            <a:extLst>
              <a:ext uri="{FF2B5EF4-FFF2-40B4-BE49-F238E27FC236}">
                <a16:creationId xmlns:a16="http://schemas.microsoft.com/office/drawing/2014/main" xmlns="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3668289" y="2176128"/>
            <a:ext cx="1046996" cy="921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600" dirty="0" smtClean="0">
                <a:solidFill>
                  <a:schemeClr val="tx1"/>
                </a:solidFill>
              </a:rPr>
              <a:t>%</a:t>
            </a:r>
            <a:endParaRPr lang="es-ES" sz="4600" dirty="0">
              <a:solidFill>
                <a:schemeClr val="tx1"/>
              </a:solidFill>
            </a:endParaRPr>
          </a:p>
        </p:txBody>
      </p:sp>
      <p:pic>
        <p:nvPicPr>
          <p:cNvPr id="17" name="Imagen 5">
            <a:extLst>
              <a:ext uri="{FF2B5EF4-FFF2-40B4-BE49-F238E27FC236}">
                <a16:creationId xmlns="" xmlns:a16="http://schemas.microsoft.com/office/drawing/2014/main" id="{8F7025B3-EF36-4E32-A619-EF31E9D06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680" y="2176128"/>
            <a:ext cx="2710303" cy="272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8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2339752" y="3717032"/>
            <a:ext cx="638172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Workgroup &amp; Weekly Progress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675841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79208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13</a:t>
            </a:r>
            <a:endParaRPr lang="es-ES" sz="40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VARO\Desktop\Y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09" y="2339858"/>
            <a:ext cx="2164071" cy="243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085312" y="4777314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dirty="0"/>
              <a:t>Álvaro Domínguez Núñez Business Manager</a:t>
            </a:r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2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341" y="2218911"/>
            <a:ext cx="2596399" cy="2558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548"/>
          <p:cNvSpPr txBox="1">
            <a:spLocks/>
          </p:cNvSpPr>
          <p:nvPr/>
        </p:nvSpPr>
        <p:spPr>
          <a:xfrm>
            <a:off x="-163160" y="4777314"/>
            <a:ext cx="5184576" cy="116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/>
              <a:t>Alejandro Román Rodríguez </a:t>
            </a:r>
          </a:p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/>
              <a:t>     Project </a:t>
            </a:r>
            <a:r>
              <a:rPr lang="es-ES" sz="3000" dirty="0" smtClean="0"/>
              <a:t>Manager</a:t>
            </a: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4223972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Front-End Developers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12140" y="4727517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Alejandro Garrido Resina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Front-</a:t>
            </a:r>
            <a:r>
              <a:rPr lang="es-ES" sz="3000" dirty="0" err="1"/>
              <a:t>End</a:t>
            </a:r>
            <a:r>
              <a:rPr lang="es-ES" sz="3000" dirty="0"/>
              <a:t> </a:t>
            </a:r>
            <a:r>
              <a:rPr lang="es-ES" sz="3000" dirty="0" err="1"/>
              <a:t>Developer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1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448" y="2181293"/>
            <a:ext cx="2234870" cy="2424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14</a:t>
            </a:r>
            <a:endParaRPr lang="es-ES" sz="4000" dirty="0"/>
          </a:p>
        </p:txBody>
      </p:sp>
      <p:sp>
        <p:nvSpPr>
          <p:cNvPr id="13" name="Shape 548"/>
          <p:cNvSpPr txBox="1">
            <a:spLocks/>
          </p:cNvSpPr>
          <p:nvPr/>
        </p:nvSpPr>
        <p:spPr>
          <a:xfrm>
            <a:off x="6492" y="4642884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dirty="0"/>
              <a:t>Miguel Ángel Baños Carretón Front-</a:t>
            </a:r>
            <a:r>
              <a:rPr lang="es-ES" sz="3000" dirty="0" err="1"/>
              <a:t>End</a:t>
            </a:r>
            <a:r>
              <a:rPr lang="es-ES" sz="3000" dirty="0"/>
              <a:t> </a:t>
            </a:r>
            <a:r>
              <a:rPr lang="es-ES" sz="3000" dirty="0" err="1"/>
              <a:t>Developer</a:t>
            </a: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4" name="Picture 2" descr="C:\Users\ALVARO\Desktop\Migu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68" y="2215300"/>
            <a:ext cx="2524873" cy="2249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089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Back-End Developers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741327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 smtClean="0"/>
              <a:t>Álvaro Sánchez López</a:t>
            </a:r>
            <a:endParaRPr lang="es-ES" sz="3000" dirty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Back-</a:t>
            </a:r>
            <a:r>
              <a:rPr lang="es-ES" sz="3000" dirty="0" err="1"/>
              <a:t>End</a:t>
            </a:r>
            <a:r>
              <a:rPr lang="es-ES" sz="3000" dirty="0"/>
              <a:t> </a:t>
            </a:r>
            <a:r>
              <a:rPr lang="es-ES" sz="3000" dirty="0" err="1"/>
              <a:t>Developer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1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702" y="2123506"/>
            <a:ext cx="2659075" cy="2503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sp>
        <p:nvSpPr>
          <p:cNvPr id="14" name="Shape 548"/>
          <p:cNvSpPr txBox="1">
            <a:spLocks noGrp="1"/>
          </p:cNvSpPr>
          <p:nvPr>
            <p:ph type="body" idx="1"/>
          </p:nvPr>
        </p:nvSpPr>
        <p:spPr>
          <a:xfrm>
            <a:off x="-108520" y="4720068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Andrés Fernández </a:t>
            </a:r>
            <a:r>
              <a:rPr lang="es-ES" sz="3000" dirty="0" err="1" smtClean="0"/>
              <a:t>Alés</a:t>
            </a:r>
            <a:endParaRPr lang="es-ES" sz="3000" dirty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Back-</a:t>
            </a:r>
            <a:r>
              <a:rPr lang="es-ES" sz="3000" dirty="0" err="1"/>
              <a:t>End</a:t>
            </a:r>
            <a:r>
              <a:rPr lang="es-ES" sz="3000" dirty="0"/>
              <a:t> </a:t>
            </a:r>
            <a:r>
              <a:rPr lang="es-ES" sz="3000" dirty="0" err="1" smtClean="0"/>
              <a:t>Developer</a:t>
            </a:r>
            <a:endParaRPr lang="es-ES" sz="3000" dirty="0"/>
          </a:p>
        </p:txBody>
      </p:sp>
      <p:pic>
        <p:nvPicPr>
          <p:cNvPr id="15" name="Picture 3" descr="C:\Users\ALVARO\Desktop\thi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23506"/>
            <a:ext cx="2271940" cy="261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291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3" y="1844824"/>
            <a:ext cx="2691633" cy="2822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548"/>
          <p:cNvSpPr txBox="1">
            <a:spLocks noGrp="1"/>
          </p:cNvSpPr>
          <p:nvPr>
            <p:ph type="body" idx="1"/>
          </p:nvPr>
        </p:nvSpPr>
        <p:spPr>
          <a:xfrm>
            <a:off x="2627783" y="4797152"/>
            <a:ext cx="3528392" cy="1550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Jesús Sosa Sánchez Back-</a:t>
            </a:r>
            <a:r>
              <a:rPr lang="es-ES" sz="3000" dirty="0" err="1"/>
              <a:t>End</a:t>
            </a:r>
            <a:r>
              <a:rPr lang="es-ES" sz="3000" dirty="0"/>
              <a:t> </a:t>
            </a:r>
            <a:r>
              <a:rPr lang="es-ES" sz="3000" dirty="0" err="1"/>
              <a:t>Developer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16</a:t>
            </a:r>
            <a:endParaRPr lang="es-ES" sz="4000" dirty="0"/>
          </a:p>
        </p:txBody>
      </p:sp>
      <p:sp>
        <p:nvSpPr>
          <p:cNvPr id="10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Back-End Developers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20208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Completed: MVP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17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625"/>
          <p:cNvSpPr txBox="1">
            <a:spLocks/>
          </p:cNvSpPr>
          <p:nvPr/>
        </p:nvSpPr>
        <p:spPr>
          <a:xfrm>
            <a:off x="5169967" y="5055736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5C35ED14-3FFD-4CEB-8B91-475B6E272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747" y="1500034"/>
            <a:ext cx="2209800" cy="2209800"/>
          </a:xfrm>
          <a:prstGeom prst="rect">
            <a:avLst/>
          </a:prstGeom>
        </p:spPr>
      </p:pic>
      <p:pic>
        <p:nvPicPr>
          <p:cNvPr id="15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090" y="3327544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5">
            <a:extLst>
              <a:ext uri="{FF2B5EF4-FFF2-40B4-BE49-F238E27FC236}">
                <a16:creationId xmlns="" xmlns:a16="http://schemas.microsoft.com/office/drawing/2014/main" id="{8F7025B3-EF36-4E32-A619-EF31E9D06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673" y="1325454"/>
            <a:ext cx="2079566" cy="2088231"/>
          </a:xfrm>
          <a:prstGeom prst="rect">
            <a:avLst/>
          </a:prstGeom>
        </p:spPr>
      </p:pic>
      <p:pic>
        <p:nvPicPr>
          <p:cNvPr id="14" name="Picture 8" descr="django_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460" y="3860932"/>
            <a:ext cx="3445991" cy="17896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625"/>
          <p:cNvSpPr txBox="1">
            <a:spLocks/>
          </p:cNvSpPr>
          <p:nvPr/>
        </p:nvSpPr>
        <p:spPr>
          <a:xfrm>
            <a:off x="1244463" y="2957207"/>
            <a:ext cx="3519478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Transactions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1449834" y="5911671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Ordinary Use Cases</a:t>
            </a:r>
          </a:p>
        </p:txBody>
      </p:sp>
    </p:spTree>
    <p:extLst>
      <p:ext uri="{BB962C8B-B14F-4D97-AF65-F5344CB8AC3E}">
        <p14:creationId xmlns:p14="http://schemas.microsoft.com/office/powerpoint/2010/main" val="1644627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C71A6393-1707-4DD4-A80A-E26EF833B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964" y="1441413"/>
            <a:ext cx="1498915" cy="2118365"/>
          </a:xfrm>
          <a:prstGeom prst="rect">
            <a:avLst/>
          </a:prstGeom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Completed: Others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18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n de Bootstra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171" y="1384471"/>
            <a:ext cx="2232248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625"/>
          <p:cNvSpPr txBox="1">
            <a:spLocks/>
          </p:cNvSpPr>
          <p:nvPr/>
        </p:nvSpPr>
        <p:spPr>
          <a:xfrm>
            <a:off x="1205164" y="3350351"/>
            <a:ext cx="2842513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Security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4915191" y="3346573"/>
            <a:ext cx="1872208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Style</a:t>
            </a:r>
          </a:p>
        </p:txBody>
      </p:sp>
      <p:pic>
        <p:nvPicPr>
          <p:cNvPr id="20" name="Picture 2" descr="Resultado de imagen de meeting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914600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625"/>
          <p:cNvSpPr txBox="1">
            <a:spLocks/>
          </p:cNvSpPr>
          <p:nvPr/>
        </p:nvSpPr>
        <p:spPr>
          <a:xfrm>
            <a:off x="3023828" y="5770303"/>
            <a:ext cx="2664296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364968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Week’s Focus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19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625"/>
          <p:cNvSpPr txBox="1">
            <a:spLocks/>
          </p:cNvSpPr>
          <p:nvPr/>
        </p:nvSpPr>
        <p:spPr>
          <a:xfrm>
            <a:off x="1115616" y="4797152"/>
            <a:ext cx="2842513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Pilot Plan Analysis</a:t>
            </a:r>
            <a:endParaRPr lang="en" sz="4400" dirty="0"/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4735171" y="4797151"/>
            <a:ext cx="275315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Marketing Plan</a:t>
            </a:r>
            <a:endParaRPr lang="en" sz="4400" dirty="0"/>
          </a:p>
        </p:txBody>
      </p:sp>
      <p:pic>
        <p:nvPicPr>
          <p:cNvPr id="1026" name="Picture 2" descr="Resultado de imagen de Marketing ic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154" y="1484784"/>
            <a:ext cx="3405187" cy="278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sultado de imagen de Plan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000" y="1769397"/>
            <a:ext cx="2501450" cy="250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273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3600" dirty="0" smtClean="0"/>
              <a:t>Idea &amp; Business</a:t>
            </a:r>
            <a:endParaRPr lang="es-ES"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 smtClean="0"/>
              <a:t>Workgroup</a:t>
            </a:r>
            <a:r>
              <a:rPr lang="es-ES" sz="3600" dirty="0"/>
              <a:t> </a:t>
            </a:r>
            <a:r>
              <a:rPr lang="es-ES" sz="3600" dirty="0" smtClean="0"/>
              <a:t>&amp; </a:t>
            </a:r>
            <a:r>
              <a:rPr lang="es-ES" sz="3600" dirty="0" err="1" smtClean="0"/>
              <a:t>Weekly</a:t>
            </a:r>
            <a:r>
              <a:rPr lang="es-ES" sz="3600" dirty="0" smtClean="0"/>
              <a:t> </a:t>
            </a:r>
            <a:r>
              <a:rPr lang="es-ES" sz="3600" dirty="0" err="1" smtClean="0"/>
              <a:t>Progress</a:t>
            </a:r>
            <a:endParaRPr lang="es-ES" sz="3600" dirty="0"/>
          </a:p>
          <a:p>
            <a:pPr>
              <a:spcBef>
                <a:spcPts val="0"/>
              </a:spcBef>
            </a:pPr>
            <a:r>
              <a:rPr lang="es-ES" sz="3600" dirty="0" err="1"/>
              <a:t>Pilot</a:t>
            </a:r>
            <a:r>
              <a:rPr lang="es-ES" sz="3600" dirty="0"/>
              <a:t> </a:t>
            </a:r>
            <a:r>
              <a:rPr lang="es-ES" sz="3600" dirty="0" err="1"/>
              <a:t>Plan’s</a:t>
            </a:r>
            <a:r>
              <a:rPr lang="es-ES" sz="3600" dirty="0"/>
              <a:t> </a:t>
            </a:r>
            <a:r>
              <a:rPr lang="es-ES" sz="3600" dirty="0" err="1" smtClean="0"/>
              <a:t>Results</a:t>
            </a:r>
            <a:endParaRPr lang="es-ES" sz="3600" dirty="0" smtClean="0"/>
          </a:p>
          <a:p>
            <a:pPr>
              <a:spcBef>
                <a:spcPts val="0"/>
              </a:spcBef>
            </a:pPr>
            <a:r>
              <a:rPr lang="es-ES" sz="3600" dirty="0" smtClean="0"/>
              <a:t>Marketing Plan</a:t>
            </a:r>
            <a:endParaRPr lang="es-ES" sz="3600" dirty="0"/>
          </a:p>
          <a:p>
            <a:pPr>
              <a:spcBef>
                <a:spcPts val="0"/>
              </a:spcBef>
            </a:pPr>
            <a:r>
              <a:rPr lang="es-ES" sz="3600" dirty="0" err="1" smtClean="0"/>
              <a:t>Lessons</a:t>
            </a:r>
            <a:r>
              <a:rPr lang="es-ES" sz="3600" dirty="0" smtClean="0"/>
              <a:t> </a:t>
            </a:r>
            <a:r>
              <a:rPr lang="es-ES" sz="3600" dirty="0" err="1" smtClean="0"/>
              <a:t>Learnt</a:t>
            </a:r>
            <a:endParaRPr lang="es-ES"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600" dirty="0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</a:p>
        </p:txBody>
      </p:sp>
      <p:sp>
        <p:nvSpPr>
          <p:cNvPr id="5" name="Shape 729"/>
          <p:cNvSpPr/>
          <p:nvPr/>
        </p:nvSpPr>
        <p:spPr>
          <a:xfrm>
            <a:off x="5220072" y="2780928"/>
            <a:ext cx="3384376" cy="2956582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Performance’s Metric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20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548"/>
          <p:cNvSpPr txBox="1">
            <a:spLocks noGrp="1"/>
          </p:cNvSpPr>
          <p:nvPr>
            <p:ph type="body" idx="1"/>
          </p:nvPr>
        </p:nvSpPr>
        <p:spPr>
          <a:xfrm>
            <a:off x="764679" y="4217482"/>
            <a:ext cx="8177387" cy="792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600" dirty="0" smtClean="0"/>
              <a:t>“COMPLETED HOURS” / </a:t>
            </a:r>
            <a:r>
              <a:rPr lang="es-ES" sz="3600" dirty="0"/>
              <a:t>REAL TOTAL HOURS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8B3E5568-9781-463E-AF3F-6B3A9E718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822" y="1484784"/>
            <a:ext cx="5311874" cy="2732698"/>
          </a:xfrm>
          <a:prstGeom prst="rect">
            <a:avLst/>
          </a:prstGeom>
        </p:spPr>
      </p:pic>
      <p:sp>
        <p:nvSpPr>
          <p:cNvPr id="11" name="Shape 548"/>
          <p:cNvSpPr txBox="1">
            <a:spLocks/>
          </p:cNvSpPr>
          <p:nvPr/>
        </p:nvSpPr>
        <p:spPr>
          <a:xfrm>
            <a:off x="2238479" y="4941168"/>
            <a:ext cx="5040560" cy="1728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600" dirty="0" smtClean="0"/>
              <a:t>GOOD: &gt;100%</a:t>
            </a:r>
          </a:p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600" dirty="0" smtClean="0"/>
              <a:t>EXPECTED: 100%</a:t>
            </a:r>
          </a:p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600" dirty="0" smtClean="0"/>
              <a:t>BAD: &lt;100%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832853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Weekly Performance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21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Shape 625"/>
          <p:cNvSpPr txBox="1">
            <a:spLocks/>
          </p:cNvSpPr>
          <p:nvPr/>
        </p:nvSpPr>
        <p:spPr>
          <a:xfrm>
            <a:off x="3112602" y="4938293"/>
            <a:ext cx="3187589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Grafiquilla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1211796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Current Costs &amp; Time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22</a:t>
            </a:r>
            <a:endParaRPr lang="es-ES" sz="40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" name="Shape 625"/>
          <p:cNvSpPr txBox="1">
            <a:spLocks/>
          </p:cNvSpPr>
          <p:nvPr/>
        </p:nvSpPr>
        <p:spPr>
          <a:xfrm>
            <a:off x="-108520" y="2481652"/>
            <a:ext cx="86838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0%</a:t>
            </a: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7880077" y="2492896"/>
            <a:ext cx="144445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100%</a:t>
            </a:r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4162228" y="2420888"/>
            <a:ext cx="1154275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50%</a:t>
            </a:r>
          </a:p>
        </p:txBody>
      </p:sp>
      <p:sp>
        <p:nvSpPr>
          <p:cNvPr id="20" name="Shape 625"/>
          <p:cNvSpPr txBox="1">
            <a:spLocks/>
          </p:cNvSpPr>
          <p:nvPr/>
        </p:nvSpPr>
        <p:spPr>
          <a:xfrm>
            <a:off x="1393826" y="5617487"/>
            <a:ext cx="6867688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Budgeted: €</a:t>
            </a:r>
            <a:r>
              <a:rPr lang="en" sz="4000" dirty="0" smtClean="0"/>
              <a:t>57%, </a:t>
            </a:r>
            <a:r>
              <a:rPr lang="en" sz="4000" dirty="0" smtClean="0">
                <a:solidFill>
                  <a:srgbClr val="C55A11"/>
                </a:solidFill>
              </a:rPr>
              <a:t>57% </a:t>
            </a:r>
            <a:r>
              <a:rPr lang="en" sz="4000" dirty="0">
                <a:solidFill>
                  <a:srgbClr val="C55A11"/>
                </a:solidFill>
              </a:rPr>
              <a:t>h</a:t>
            </a:r>
          </a:p>
        </p:txBody>
      </p:sp>
      <p:sp>
        <p:nvSpPr>
          <p:cNvPr id="21" name="Shape 625"/>
          <p:cNvSpPr txBox="1">
            <a:spLocks/>
          </p:cNvSpPr>
          <p:nvPr/>
        </p:nvSpPr>
        <p:spPr>
          <a:xfrm>
            <a:off x="2289053" y="4971274"/>
            <a:ext cx="4807548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Current: </a:t>
            </a:r>
            <a:r>
              <a:rPr lang="en" sz="4000" dirty="0" smtClean="0"/>
              <a:t>€63%, </a:t>
            </a:r>
            <a:r>
              <a:rPr lang="en" sz="4000" dirty="0" smtClean="0">
                <a:solidFill>
                  <a:srgbClr val="C55A11"/>
                </a:solidFill>
              </a:rPr>
              <a:t>83% </a:t>
            </a:r>
            <a:r>
              <a:rPr lang="en" sz="4000" dirty="0">
                <a:solidFill>
                  <a:srgbClr val="C55A11"/>
                </a:solidFill>
              </a:rPr>
              <a:t>h</a:t>
            </a:r>
          </a:p>
        </p:txBody>
      </p:sp>
      <p:sp>
        <p:nvSpPr>
          <p:cNvPr id="22" name="Shape 625"/>
          <p:cNvSpPr txBox="1">
            <a:spLocks/>
          </p:cNvSpPr>
          <p:nvPr/>
        </p:nvSpPr>
        <p:spPr>
          <a:xfrm>
            <a:off x="4815466" y="3839911"/>
            <a:ext cx="1686089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€</a:t>
            </a:r>
            <a:r>
              <a:rPr lang="en" sz="4000" dirty="0" smtClean="0"/>
              <a:t>18K</a:t>
            </a:r>
            <a:endParaRPr lang="en" sz="4000" dirty="0"/>
          </a:p>
        </p:txBody>
      </p:sp>
      <p:sp>
        <p:nvSpPr>
          <p:cNvPr id="24" name="Shape 625"/>
          <p:cNvSpPr txBox="1">
            <a:spLocks/>
          </p:cNvSpPr>
          <p:nvPr/>
        </p:nvSpPr>
        <p:spPr>
          <a:xfrm>
            <a:off x="7504763" y="3794033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€29K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6444207" y="2338460"/>
            <a:ext cx="1686089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>
                <a:solidFill>
                  <a:srgbClr val="C55A11"/>
                </a:solidFill>
              </a:rPr>
              <a:t>936 </a:t>
            </a:r>
            <a:r>
              <a:rPr lang="en" sz="4000" dirty="0">
                <a:solidFill>
                  <a:srgbClr val="C55A11"/>
                </a:solidFill>
              </a:rPr>
              <a:t>h</a:t>
            </a:r>
          </a:p>
        </p:txBody>
      </p:sp>
      <p:sp>
        <p:nvSpPr>
          <p:cNvPr id="19" name="Shape 625"/>
          <p:cNvSpPr txBox="1">
            <a:spLocks/>
          </p:cNvSpPr>
          <p:nvPr/>
        </p:nvSpPr>
        <p:spPr>
          <a:xfrm>
            <a:off x="7452320" y="4291266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>
                <a:solidFill>
                  <a:srgbClr val="C55A11"/>
                </a:solidFill>
              </a:rPr>
              <a:t>1120 h</a:t>
            </a:r>
          </a:p>
        </p:txBody>
      </p:sp>
      <p:pic>
        <p:nvPicPr>
          <p:cNvPr id="2050" name="Picture 2" descr="C:\Users\ALVARO\Desktop\índi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27604"/>
            <a:ext cx="9143999" cy="85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53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Costs’ Explanation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23</a:t>
            </a:r>
            <a:endParaRPr lang="es-ES" sz="40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625"/>
          <p:cNvSpPr txBox="1">
            <a:spLocks/>
          </p:cNvSpPr>
          <p:nvPr/>
        </p:nvSpPr>
        <p:spPr>
          <a:xfrm>
            <a:off x="2051720" y="5730268"/>
            <a:ext cx="4807548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Indirect Costs: €4,6k</a:t>
            </a:r>
            <a:endParaRPr lang="en" sz="4000" dirty="0">
              <a:solidFill>
                <a:srgbClr val="C55A11"/>
              </a:solidFill>
            </a:endParaRPr>
          </a:p>
        </p:txBody>
      </p:sp>
      <p:sp>
        <p:nvSpPr>
          <p:cNvPr id="9" name="Shape 625"/>
          <p:cNvSpPr txBox="1">
            <a:spLocks/>
          </p:cNvSpPr>
          <p:nvPr/>
        </p:nvSpPr>
        <p:spPr>
          <a:xfrm>
            <a:off x="2051720" y="3445444"/>
            <a:ext cx="4807548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Direct Costs: €13,5k</a:t>
            </a:r>
            <a:endParaRPr lang="en" sz="4000" dirty="0">
              <a:solidFill>
                <a:srgbClr val="C55A11"/>
              </a:solidFill>
            </a:endParaRPr>
          </a:p>
        </p:txBody>
      </p:sp>
      <p:pic>
        <p:nvPicPr>
          <p:cNvPr id="10" name="Picture 2" descr="Resultado de imagen de Us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738" y="1427149"/>
            <a:ext cx="2130627" cy="213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Resultado de imagen de database icon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Resultado de imagen de database icon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8" descr="Resultado de imagen de database icon png"/>
          <p:cNvSpPr>
            <a:spLocks noChangeAspect="1" noChangeArrowheads="1"/>
          </p:cNvSpPr>
          <p:nvPr/>
        </p:nvSpPr>
        <p:spPr bwMode="auto">
          <a:xfrm>
            <a:off x="155575" y="-2613025"/>
            <a:ext cx="54483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8" name="Picture 10" descr="Resultado de imagen de database icon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928" y="4134588"/>
            <a:ext cx="1599728" cy="159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ultado de imagen de house icon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437" y="4046326"/>
            <a:ext cx="1667476" cy="166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6" descr="Resultado de imagen de hosting icon png"/>
          <p:cNvSpPr>
            <a:spLocks noChangeAspect="1" noChangeArrowheads="1"/>
          </p:cNvSpPr>
          <p:nvPr/>
        </p:nvSpPr>
        <p:spPr bwMode="auto">
          <a:xfrm>
            <a:off x="460375" y="-20335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9760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Deployment &amp; Demo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89513" y="6085726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24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2"/>
          <p:cNvSpPr txBox="1">
            <a:spLocks noGrp="1"/>
          </p:cNvSpPr>
          <p:nvPr>
            <p:ph type="body" idx="1"/>
          </p:nvPr>
        </p:nvSpPr>
        <p:spPr>
          <a:xfrm>
            <a:off x="0" y="1772816"/>
            <a:ext cx="9144000" cy="18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s-ES" sz="4800" i="1" dirty="0" err="1">
                <a:latin typeface="Dosis" panose="020B0604020202020204" charset="0"/>
              </a:rPr>
              <a:t>Deployment</a:t>
            </a:r>
            <a:r>
              <a:rPr lang="es-ES" sz="4800" i="1" dirty="0">
                <a:latin typeface="Dosis" panose="020B0604020202020204" charset="0"/>
              </a:rPr>
              <a:t> URL:  www.climbcode.tk</a:t>
            </a:r>
            <a:endParaRPr sz="4800" i="1" dirty="0">
              <a:latin typeface="Dosis" panose="020B0604020202020204" charset="0"/>
            </a:endParaRPr>
          </a:p>
        </p:txBody>
      </p:sp>
      <p:sp>
        <p:nvSpPr>
          <p:cNvPr id="11" name="Shape 542"/>
          <p:cNvSpPr txBox="1">
            <a:spLocks/>
          </p:cNvSpPr>
          <p:nvPr/>
        </p:nvSpPr>
        <p:spPr>
          <a:xfrm>
            <a:off x="155574" y="3356992"/>
            <a:ext cx="8988425" cy="18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None/>
            </a:pPr>
            <a:r>
              <a:rPr lang="es-ES" sz="4800" i="1" dirty="0">
                <a:latin typeface="Dosis" panose="020B0604020202020204" charset="0"/>
              </a:rPr>
              <a:t>Demo URL:</a:t>
            </a:r>
          </a:p>
          <a:p>
            <a:pPr marL="0" indent="0" algn="ctr">
              <a:buNone/>
            </a:pPr>
            <a:r>
              <a:rPr lang="es-ES" sz="4800" i="1" dirty="0">
                <a:latin typeface="Dosis" panose="020B0604020202020204" charset="0"/>
              </a:rPr>
              <a:t>https://www.youtube.com/watch?v=_pAyQNXK4IY</a:t>
            </a:r>
          </a:p>
        </p:txBody>
      </p:sp>
    </p:spTree>
    <p:extLst>
      <p:ext uri="{BB962C8B-B14F-4D97-AF65-F5344CB8AC3E}">
        <p14:creationId xmlns:p14="http://schemas.microsoft.com/office/powerpoint/2010/main" val="2733750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 err="1"/>
              <a:t>Pilot</a:t>
            </a:r>
            <a:r>
              <a:rPr lang="es-ES" sz="6000" dirty="0"/>
              <a:t> </a:t>
            </a:r>
            <a:r>
              <a:rPr lang="es-ES" sz="6000" dirty="0" err="1"/>
              <a:t>Plan’s</a:t>
            </a:r>
            <a:r>
              <a:rPr lang="es-ES" sz="6000" dirty="0"/>
              <a:t> </a:t>
            </a:r>
            <a:r>
              <a:rPr lang="es-ES" sz="6000" dirty="0" err="1"/>
              <a:t>Results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330352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Pilot Plan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26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CA26A5B3-B640-4D4D-96F7-40912C299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021" y="1366265"/>
            <a:ext cx="5918299" cy="200770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C872E82C-6855-4B44-8E65-910DAC9DD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341" y="4026481"/>
            <a:ext cx="5904656" cy="2010775"/>
          </a:xfrm>
          <a:prstGeom prst="rect">
            <a:avLst/>
          </a:prstGeom>
        </p:spPr>
      </p:pic>
      <p:sp>
        <p:nvSpPr>
          <p:cNvPr id="11" name="Shape 625"/>
          <p:cNvSpPr txBox="1">
            <a:spLocks/>
          </p:cNvSpPr>
          <p:nvPr/>
        </p:nvSpPr>
        <p:spPr>
          <a:xfrm>
            <a:off x="1319686" y="3187449"/>
            <a:ext cx="6948968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Meetings with Programmers</a:t>
            </a:r>
            <a:endParaRPr lang="en" sz="4000" dirty="0">
              <a:solidFill>
                <a:srgbClr val="C55A11"/>
              </a:solidFill>
            </a:endParaRPr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1319686" y="6037256"/>
            <a:ext cx="6948968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Meetings with Schools</a:t>
            </a:r>
            <a:endParaRPr lang="en" sz="4000" dirty="0">
              <a:solidFill>
                <a:srgbClr val="C55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554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Results: Feedback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27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Resultado de imagen de Programm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284984"/>
            <a:ext cx="1996833" cy="199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n de prohibite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561" y="4374425"/>
            <a:ext cx="842334" cy="84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Resultado de imagen de csv icon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60894"/>
            <a:ext cx="1508402" cy="196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87499A0E-F757-4225-9E0B-FD87FE3690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1525632"/>
            <a:ext cx="1412120" cy="1995700"/>
          </a:xfrm>
          <a:prstGeom prst="rect">
            <a:avLst/>
          </a:prstGeom>
        </p:spPr>
      </p:pic>
      <p:sp>
        <p:nvSpPr>
          <p:cNvPr id="12" name="Shape 625"/>
          <p:cNvSpPr txBox="1">
            <a:spLocks/>
          </p:cNvSpPr>
          <p:nvPr/>
        </p:nvSpPr>
        <p:spPr>
          <a:xfrm>
            <a:off x="502975" y="3429000"/>
            <a:ext cx="3501093" cy="1088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3400" dirty="0" smtClean="0"/>
              <a:t>Automatic Registration</a:t>
            </a:r>
            <a:endParaRPr lang="en" sz="3400" dirty="0">
              <a:solidFill>
                <a:srgbClr val="C55A11"/>
              </a:solidFill>
            </a:endParaRPr>
          </a:p>
        </p:txBody>
      </p:sp>
      <p:sp>
        <p:nvSpPr>
          <p:cNvPr id="13" name="Shape 625"/>
          <p:cNvSpPr txBox="1">
            <a:spLocks/>
          </p:cNvSpPr>
          <p:nvPr/>
        </p:nvSpPr>
        <p:spPr>
          <a:xfrm>
            <a:off x="4954024" y="3356992"/>
            <a:ext cx="3096344" cy="110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3400" dirty="0" smtClean="0"/>
              <a:t>Student’s</a:t>
            </a:r>
          </a:p>
          <a:p>
            <a:pPr algn="ctr"/>
            <a:r>
              <a:rPr lang="en" sz="3400" dirty="0" smtClean="0"/>
              <a:t> Security</a:t>
            </a:r>
            <a:endParaRPr lang="en" sz="3400" dirty="0">
              <a:solidFill>
                <a:srgbClr val="C55A11"/>
              </a:solidFill>
            </a:endParaRPr>
          </a:p>
        </p:txBody>
      </p:sp>
      <p:sp>
        <p:nvSpPr>
          <p:cNvPr id="14" name="Shape 625"/>
          <p:cNvSpPr txBox="1">
            <a:spLocks/>
          </p:cNvSpPr>
          <p:nvPr/>
        </p:nvSpPr>
        <p:spPr>
          <a:xfrm>
            <a:off x="2993556" y="5383492"/>
            <a:ext cx="3096344" cy="110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3400" dirty="0" smtClean="0"/>
              <a:t>No Programming</a:t>
            </a:r>
            <a:endParaRPr lang="en" sz="3400" dirty="0">
              <a:solidFill>
                <a:srgbClr val="C55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98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Results: </a:t>
            </a:r>
            <a:r>
              <a:rPr lang="en" sz="4800" dirty="0" smtClean="0"/>
              <a:t>Figures (I)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28</a:t>
            </a:r>
            <a:endParaRPr lang="es-ES" sz="4000" dirty="0"/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Resultado de imagen de PDF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AutoShape 4" descr="Resultado de imagen de PDF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8" descr="Resultado de imagen de Checklis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122" name="Picture 2" descr="C:\Users\ALVARO\Downloads\gRAFICA-SINFOND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8855" y="1628800"/>
            <a:ext cx="9862855" cy="466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909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13324191-2D9D-4A4B-8A60-4F636E622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2576" y="2354263"/>
            <a:ext cx="9592252" cy="4493153"/>
          </a:xfrm>
          <a:prstGeom prst="rect">
            <a:avLst/>
          </a:prstGeom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Results: </a:t>
            </a:r>
            <a:r>
              <a:rPr lang="en" sz="4800" dirty="0" smtClean="0"/>
              <a:t>Figures (II)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29</a:t>
            </a:r>
            <a:endParaRPr lang="es-ES" sz="4000" dirty="0"/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Resultado de imagen de PDF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AutoShape 4" descr="Resultado de imagen de PDF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8" descr="Resultado de imagen de Checklis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7" name="Shape 580"/>
          <p:cNvSpPr txBox="1">
            <a:spLocks noGrp="1"/>
          </p:cNvSpPr>
          <p:nvPr>
            <p:ph type="body" idx="1"/>
          </p:nvPr>
        </p:nvSpPr>
        <p:spPr>
          <a:xfrm>
            <a:off x="1475656" y="1533402"/>
            <a:ext cx="6624736" cy="779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/>
              <a:t> </a:t>
            </a:r>
            <a:r>
              <a:rPr lang="es-ES" sz="4000" dirty="0" err="1"/>
              <a:t>Exercises</a:t>
            </a:r>
            <a:r>
              <a:rPr lang="es-ES" sz="4000" dirty="0"/>
              <a:t>’ </a:t>
            </a:r>
            <a:r>
              <a:rPr lang="es-ES" sz="4000" dirty="0" err="1"/>
              <a:t>price</a:t>
            </a:r>
            <a:r>
              <a:rPr lang="es-ES" sz="4000" dirty="0"/>
              <a:t> (</a:t>
            </a:r>
            <a:r>
              <a:rPr lang="es-ES" sz="4000" dirty="0" err="1"/>
              <a:t>Programmers</a:t>
            </a:r>
            <a:r>
              <a:rPr lang="es-ES" sz="4000" dirty="0"/>
              <a:t>)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3192080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Idea &amp; Business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1547664" y="2492896"/>
            <a:ext cx="2289898" cy="2662683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C77356EB-4FD5-4944-95C7-D47CA1A4D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9802" y="2280711"/>
            <a:ext cx="9768227" cy="4697608"/>
          </a:xfrm>
          <a:prstGeom prst="rect">
            <a:avLst/>
          </a:prstGeom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Results: </a:t>
            </a:r>
            <a:r>
              <a:rPr lang="en" sz="4800" dirty="0" smtClean="0"/>
              <a:t>Figures (III)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30</a:t>
            </a:r>
            <a:endParaRPr lang="es-ES" sz="4000" dirty="0"/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Resultado de imagen de PDF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AutoShape 4" descr="Resultado de imagen de PDF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8" descr="Resultado de imagen de Checklis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7" name="Shape 580"/>
          <p:cNvSpPr txBox="1">
            <a:spLocks noGrp="1"/>
          </p:cNvSpPr>
          <p:nvPr>
            <p:ph type="body" idx="1"/>
          </p:nvPr>
        </p:nvSpPr>
        <p:spPr>
          <a:xfrm>
            <a:off x="1660048" y="1501707"/>
            <a:ext cx="5763136" cy="779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Exercises</a:t>
            </a:r>
            <a:r>
              <a:rPr lang="es-ES" sz="4000" dirty="0"/>
              <a:t>’ </a:t>
            </a:r>
            <a:r>
              <a:rPr lang="es-ES" sz="4000" dirty="0" err="1"/>
              <a:t>price</a:t>
            </a:r>
            <a:r>
              <a:rPr lang="es-ES" sz="4000" dirty="0"/>
              <a:t> </a:t>
            </a:r>
            <a:r>
              <a:rPr lang="es-ES" sz="4000" dirty="0" smtClean="0"/>
              <a:t>(</a:t>
            </a:r>
            <a:r>
              <a:rPr lang="es-ES" sz="4000" dirty="0" err="1" smtClean="0"/>
              <a:t>Teachers</a:t>
            </a:r>
            <a:r>
              <a:rPr lang="es-ES" sz="4000" dirty="0" smtClean="0"/>
              <a:t>)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151684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LVARO\Desktop\índic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2997" y="2276872"/>
            <a:ext cx="9576997" cy="442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Results: </a:t>
            </a:r>
            <a:r>
              <a:rPr lang="en" sz="4800" dirty="0" smtClean="0"/>
              <a:t>Figures (IV)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31</a:t>
            </a:r>
            <a:endParaRPr lang="es-ES" sz="4000" dirty="0"/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Resultado de imagen de PDF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AutoShape 4" descr="Resultado de imagen de PDF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8" descr="Resultado de imagen de Checklis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7" name="Shape 580"/>
          <p:cNvSpPr txBox="1">
            <a:spLocks noGrp="1"/>
          </p:cNvSpPr>
          <p:nvPr>
            <p:ph type="body" idx="1"/>
          </p:nvPr>
        </p:nvSpPr>
        <p:spPr>
          <a:xfrm>
            <a:off x="2022584" y="1531612"/>
            <a:ext cx="5400600" cy="779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Licenses</a:t>
            </a:r>
            <a:r>
              <a:rPr lang="es-ES" sz="4000" dirty="0"/>
              <a:t>’ </a:t>
            </a:r>
            <a:r>
              <a:rPr lang="es-ES" sz="4000" dirty="0" err="1"/>
              <a:t>price</a:t>
            </a:r>
            <a:r>
              <a:rPr lang="es-ES" sz="4000" dirty="0"/>
              <a:t> </a:t>
            </a:r>
            <a:r>
              <a:rPr lang="es-ES" sz="4000" dirty="0" smtClean="0"/>
              <a:t>(</a:t>
            </a:r>
            <a:r>
              <a:rPr lang="es-ES" sz="4000" dirty="0" err="1" smtClean="0"/>
              <a:t>Teachers</a:t>
            </a:r>
            <a:r>
              <a:rPr lang="es-ES" sz="4000" dirty="0" smtClean="0"/>
              <a:t>)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454656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059832" y="3717032"/>
            <a:ext cx="566164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 smtClean="0"/>
              <a:t>Marketing Plan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001207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4" y="300033"/>
            <a:ext cx="8072547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Marketing Plan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33</a:t>
            </a:r>
            <a:endParaRPr lang="es-ES" sz="4000" dirty="0"/>
          </a:p>
        </p:txBody>
      </p:sp>
      <p:sp>
        <p:nvSpPr>
          <p:cNvPr id="14" name="Shape 625"/>
          <p:cNvSpPr txBox="1">
            <a:spLocks/>
          </p:cNvSpPr>
          <p:nvPr/>
        </p:nvSpPr>
        <p:spPr>
          <a:xfrm>
            <a:off x="1921244" y="1916832"/>
            <a:ext cx="4807548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EXPLICARLO</a:t>
            </a:r>
            <a:endParaRPr lang="en" sz="4000" dirty="0">
              <a:solidFill>
                <a:srgbClr val="C55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874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059832" y="3717032"/>
            <a:ext cx="566164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 err="1" smtClean="0"/>
              <a:t>Lessons</a:t>
            </a:r>
            <a:r>
              <a:rPr lang="es-ES" sz="6000" dirty="0" smtClean="0"/>
              <a:t> </a:t>
            </a:r>
            <a:r>
              <a:rPr lang="es-ES" sz="6000" dirty="0" err="1" smtClean="0"/>
              <a:t>Learnt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4138518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2976760385"/>
              </p:ext>
            </p:extLst>
          </p:nvPr>
        </p:nvGraphicFramePr>
        <p:xfrm>
          <a:off x="179512" y="1452806"/>
          <a:ext cx="8640960" cy="4824537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45329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079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49522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PROBLEM</a:t>
                      </a:r>
                      <a:endParaRPr sz="44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dirty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LESSON</a:t>
                      </a:r>
                      <a:endParaRPr sz="44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537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1392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ESTIMATION</a:t>
                      </a:r>
                      <a:r>
                        <a:rPr lang="es-ES" sz="3400" b="0" baseline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TECHNIQUES</a:t>
                      </a:r>
                      <a:endParaRPr sz="3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</a:t>
            </a:r>
            <a:r>
              <a:rPr lang="es-ES" sz="4000" dirty="0" smtClean="0"/>
              <a:t>5</a:t>
            </a:r>
            <a:endParaRPr lang="es-ES" sz="4000" dirty="0"/>
          </a:p>
        </p:txBody>
      </p:sp>
      <p:pic>
        <p:nvPicPr>
          <p:cNvPr id="17" name="Picture 10" descr="Resultado de imagen de Checkli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512" y="3015944"/>
            <a:ext cx="1440160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esultado de imagen de Balanza ico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930" y="4689688"/>
            <a:ext cx="1521096" cy="152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 err="1" smtClean="0"/>
              <a:t>Lessons</a:t>
            </a:r>
            <a:r>
              <a:rPr lang="es-ES" sz="4800" dirty="0" smtClean="0"/>
              <a:t> (I)</a:t>
            </a:r>
            <a:endParaRPr sz="4800" dirty="0"/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E099F2DB-04FD-4201-B161-462264DA4D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688" y="2997151"/>
            <a:ext cx="1657581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82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032287733"/>
              </p:ext>
            </p:extLst>
          </p:nvPr>
        </p:nvGraphicFramePr>
        <p:xfrm>
          <a:off x="207344" y="1556793"/>
          <a:ext cx="8613128" cy="4824536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43749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382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97262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PROBLEM</a:t>
                      </a:r>
                      <a:endParaRPr sz="40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dirty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LESSON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1914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</a:t>
            </a:r>
            <a:r>
              <a:rPr lang="es-ES" sz="4000" dirty="0" smtClean="0"/>
              <a:t>6</a:t>
            </a:r>
            <a:endParaRPr lang="es-ES" sz="4000" dirty="0"/>
          </a:p>
        </p:txBody>
      </p:sp>
      <p:pic>
        <p:nvPicPr>
          <p:cNvPr id="8" name="Picture 2" descr="Resultado de imagen de Heavy Th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18" y="3634025"/>
            <a:ext cx="2496392" cy="249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SÃ­mbolo divisiÃ³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410" y="3911334"/>
            <a:ext cx="2939182" cy="221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 err="1" smtClean="0"/>
              <a:t>Lessons</a:t>
            </a:r>
            <a:r>
              <a:rPr lang="es-ES" sz="4800" dirty="0" smtClean="0"/>
              <a:t> (II)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752930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Conclusions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37</a:t>
            </a:r>
            <a:endParaRPr lang="es-ES" sz="4000" dirty="0"/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" name="Shape 580"/>
          <p:cNvSpPr txBox="1">
            <a:spLocks noGrp="1"/>
          </p:cNvSpPr>
          <p:nvPr>
            <p:ph type="body" idx="1"/>
          </p:nvPr>
        </p:nvSpPr>
        <p:spPr>
          <a:xfrm>
            <a:off x="1691680" y="5733256"/>
            <a:ext cx="6344183" cy="1008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5600" dirty="0" smtClean="0"/>
              <a:t>KEEPING ON THE WAY</a:t>
            </a:r>
            <a:endParaRPr lang="es-ES" sz="56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050" name="Picture 2" descr="Resultado de imagen de Succ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134" y="1412776"/>
            <a:ext cx="7014562" cy="451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297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smtClean="0"/>
              <a:t>38</a:t>
            </a:r>
            <a:endParaRPr lang="es-ES" sz="4000" dirty="0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B09A72F2-EF16-4A55-8212-705B1C177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117532"/>
            <a:ext cx="2171700" cy="26003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1026" name="Picture 2" descr="Resultado de imagen de Boo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16" y="908720"/>
            <a:ext cx="7099718" cy="473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964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</a:p>
        </p:txBody>
      </p:sp>
      <p:pic>
        <p:nvPicPr>
          <p:cNvPr id="9" name="Picture 2" descr="Software PNG Transparent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25404"/>
            <a:ext cx="10264027" cy="644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3727795" y="2492896"/>
            <a:ext cx="1132237" cy="10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+</a:t>
            </a:r>
            <a:endParaRPr lang="en" sz="8000" dirty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3385964" y="3578847"/>
            <a:ext cx="1870435" cy="17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2570047" y="4801720"/>
            <a:ext cx="3662475" cy="10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/>
              <a:t>ClimbCode</a:t>
            </a:r>
            <a:endParaRPr lang="en" sz="4400" dirty="0"/>
          </a:p>
        </p:txBody>
      </p:sp>
      <p:sp>
        <p:nvSpPr>
          <p:cNvPr id="4" name="AutoShape 2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2" descr="School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AutoShape 4" descr="School free icon"/>
          <p:cNvSpPr>
            <a:spLocks noChangeAspect="1" noChangeArrowheads="1"/>
          </p:cNvSpPr>
          <p:nvPr/>
        </p:nvSpPr>
        <p:spPr bwMode="auto">
          <a:xfrm>
            <a:off x="307975" y="-8683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C:\Users\ALVARO\Desktop\schoo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38" y="1523137"/>
            <a:ext cx="2217457" cy="221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n de PC icon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77" y="1928588"/>
            <a:ext cx="2471013" cy="224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7</a:t>
            </a:r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170" name="Picture 2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04864"/>
            <a:ext cx="8460236" cy="210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67" y="3612750"/>
            <a:ext cx="1242170" cy="124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3112603" y="4938293"/>
            <a:ext cx="2664298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1180070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(I)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000" dirty="0" smtClean="0"/>
              <a:t>8</a:t>
            </a:r>
            <a:endParaRPr lang="es-ES" sz="4000" dirty="0"/>
          </a:p>
        </p:txBody>
      </p:sp>
      <p:pic>
        <p:nvPicPr>
          <p:cNvPr id="11" name="Picture 6" descr="C:\Users\ALVARO\Desktop\schoo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4" y="1916832"/>
            <a:ext cx="3149822" cy="314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570">
            <a:extLst>
              <a:ext uri="{FF2B5EF4-FFF2-40B4-BE49-F238E27FC236}">
                <a16:creationId xmlns:a16="http://schemas.microsoft.com/office/drawing/2014/main" xmlns="" id="{A9450592-1C65-4035-8705-8AEC2AB7E5C2}"/>
              </a:ext>
            </a:extLst>
          </p:cNvPr>
          <p:cNvSpPr txBox="1">
            <a:spLocks/>
          </p:cNvSpPr>
          <p:nvPr/>
        </p:nvSpPr>
        <p:spPr>
          <a:xfrm>
            <a:off x="1783665" y="5323220"/>
            <a:ext cx="6140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5200" dirty="0" err="1"/>
              <a:t>Schools</a:t>
            </a:r>
            <a:r>
              <a:rPr lang="es-ES" sz="5200" dirty="0"/>
              <a:t> </a:t>
            </a:r>
            <a:r>
              <a:rPr lang="es-ES" sz="5200" dirty="0" err="1" smtClean="0"/>
              <a:t>buy</a:t>
            </a:r>
            <a:r>
              <a:rPr lang="es-ES" sz="5200" dirty="0" smtClean="0"/>
              <a:t> </a:t>
            </a:r>
            <a:r>
              <a:rPr lang="es-ES" sz="5200" dirty="0" err="1"/>
              <a:t>licenses</a:t>
            </a:r>
            <a:endParaRPr lang="es-ES" sz="5200" dirty="0"/>
          </a:p>
        </p:txBody>
      </p:sp>
      <p:pic>
        <p:nvPicPr>
          <p:cNvPr id="3075" name="Picture 3" descr="C:\Users\ALVARO\Desktop\índi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35" y="1916832"/>
            <a:ext cx="2586726" cy="340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LVARO\Desktop\Ro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088519"/>
            <a:ext cx="2225402" cy="197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64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829794179"/>
              </p:ext>
            </p:extLst>
          </p:nvPr>
        </p:nvGraphicFramePr>
        <p:xfrm>
          <a:off x="179512" y="1484784"/>
          <a:ext cx="8856984" cy="4844542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842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142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1424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1881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SIZE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USERS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FREE EXERCISES</a:t>
                      </a:r>
                      <a:endParaRPr sz="36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PRICE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881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BASIC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60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200€/y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8813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MEDIUM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550€/y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881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LARGE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500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75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700€/y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000" dirty="0"/>
              <a:t>9</a:t>
            </a:r>
          </a:p>
        </p:txBody>
      </p:sp>
      <p:sp>
        <p:nvSpPr>
          <p:cNvPr id="8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Licenses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17443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5147</TotalTime>
  <Words>2108</Words>
  <Application>Microsoft Office PowerPoint</Application>
  <PresentationFormat>Presentación en pantalla (4:3)</PresentationFormat>
  <Paragraphs>214</Paragraphs>
  <Slides>38</Slides>
  <Notes>38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2" baseType="lpstr">
      <vt:lpstr>Arial</vt:lpstr>
      <vt:lpstr>Sniglet</vt:lpstr>
      <vt:lpstr>Dosis</vt:lpstr>
      <vt:lpstr>Friar template</vt:lpstr>
      <vt:lpstr>ClimbCode</vt:lpstr>
      <vt:lpstr>Our Path Today</vt:lpstr>
      <vt:lpstr>Idea &amp; Business</vt:lpstr>
      <vt:lpstr>Presentación de PowerPoint</vt:lpstr>
      <vt:lpstr>Presentación de PowerPoint</vt:lpstr>
      <vt:lpstr>Idea</vt:lpstr>
      <vt:lpstr>Idea</vt:lpstr>
      <vt:lpstr>Business (I)</vt:lpstr>
      <vt:lpstr>Licenses</vt:lpstr>
      <vt:lpstr>Business (II)</vt:lpstr>
      <vt:lpstr>Business (III)</vt:lpstr>
      <vt:lpstr>Workgroup &amp; Weekly Progress</vt:lpstr>
      <vt:lpstr>The Workgroup</vt:lpstr>
      <vt:lpstr>Front-End Developers</vt:lpstr>
      <vt:lpstr>Back-End Developers</vt:lpstr>
      <vt:lpstr>Back-End Developers</vt:lpstr>
      <vt:lpstr>Completed: MVP</vt:lpstr>
      <vt:lpstr>Completed: Others</vt:lpstr>
      <vt:lpstr>Week’s Focus</vt:lpstr>
      <vt:lpstr>Performance’s Metric</vt:lpstr>
      <vt:lpstr>Weekly Performance</vt:lpstr>
      <vt:lpstr>Current Costs &amp; Time</vt:lpstr>
      <vt:lpstr>Costs’ Explanation</vt:lpstr>
      <vt:lpstr>Deployment &amp; Demo</vt:lpstr>
      <vt:lpstr>Pilot Plan’s Results</vt:lpstr>
      <vt:lpstr>Pilot Plan</vt:lpstr>
      <vt:lpstr>Results: Feedback</vt:lpstr>
      <vt:lpstr>Results: Figures (I)</vt:lpstr>
      <vt:lpstr>Results: Figures (II)</vt:lpstr>
      <vt:lpstr>Results: Figures (III)</vt:lpstr>
      <vt:lpstr>Results: Figures (IV)</vt:lpstr>
      <vt:lpstr>Marketing Plan</vt:lpstr>
      <vt:lpstr>Marketing Plan</vt:lpstr>
      <vt:lpstr>Lessons Learnt</vt:lpstr>
      <vt:lpstr>Lessons (I)</vt:lpstr>
      <vt:lpstr>Lessons (II)</vt:lpstr>
      <vt:lpstr>Conclusions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491</cp:revision>
  <dcterms:modified xsi:type="dcterms:W3CDTF">2018-05-09T08:53:10Z</dcterms:modified>
</cp:coreProperties>
</file>